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444" r:id="rId2"/>
    <p:sldId id="443" r:id="rId3"/>
    <p:sldId id="434" r:id="rId4"/>
    <p:sldId id="439" r:id="rId5"/>
    <p:sldId id="308" r:id="rId6"/>
    <p:sldId id="445" r:id="rId7"/>
    <p:sldId id="403" r:id="rId8"/>
    <p:sldId id="404" r:id="rId9"/>
    <p:sldId id="309" r:id="rId10"/>
    <p:sldId id="428" r:id="rId11"/>
    <p:sldId id="452" r:id="rId12"/>
    <p:sldId id="433" r:id="rId13"/>
    <p:sldId id="367" r:id="rId14"/>
    <p:sldId id="446" r:id="rId15"/>
    <p:sldId id="387" r:id="rId16"/>
    <p:sldId id="388" r:id="rId17"/>
    <p:sldId id="431" r:id="rId18"/>
    <p:sldId id="437" r:id="rId19"/>
    <p:sldId id="392" r:id="rId20"/>
    <p:sldId id="394" r:id="rId21"/>
    <p:sldId id="453" r:id="rId22"/>
    <p:sldId id="395" r:id="rId23"/>
    <p:sldId id="429" r:id="rId24"/>
    <p:sldId id="430" r:id="rId25"/>
    <p:sldId id="370" r:id="rId26"/>
    <p:sldId id="435" r:id="rId27"/>
    <p:sldId id="312" r:id="rId28"/>
    <p:sldId id="290" r:id="rId29"/>
    <p:sldId id="265" r:id="rId30"/>
    <p:sldId id="450" r:id="rId31"/>
    <p:sldId id="436" r:id="rId32"/>
    <p:sldId id="262" r:id="rId33"/>
    <p:sldId id="440" r:id="rId34"/>
    <p:sldId id="441" r:id="rId35"/>
    <p:sldId id="281" r:id="rId36"/>
    <p:sldId id="354" r:id="rId37"/>
    <p:sldId id="353" r:id="rId38"/>
    <p:sldId id="291" r:id="rId39"/>
    <p:sldId id="421" r:id="rId40"/>
    <p:sldId id="425" r:id="rId41"/>
    <p:sldId id="382" r:id="rId42"/>
    <p:sldId id="420" r:id="rId43"/>
    <p:sldId id="447" r:id="rId44"/>
    <p:sldId id="442" r:id="rId45"/>
    <p:sldId id="294" r:id="rId46"/>
    <p:sldId id="427" r:id="rId47"/>
    <p:sldId id="451" r:id="rId48"/>
    <p:sldId id="372" r:id="rId49"/>
    <p:sldId id="385" r:id="rId50"/>
    <p:sldId id="438" r:id="rId51"/>
    <p:sldId id="449" r:id="rId52"/>
    <p:sldId id="386" r:id="rId53"/>
    <p:sldId id="448" r:id="rId54"/>
    <p:sldId id="408"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E56AFF"/>
    <a:srgbClr val="40074A"/>
    <a:srgbClr val="1559BD"/>
    <a:srgbClr val="9999FF"/>
    <a:srgbClr val="1993B9"/>
    <a:srgbClr val="6600CC"/>
    <a:srgbClr val="DBB7FF"/>
    <a:srgbClr val="722B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1" autoAdjust="0"/>
    <p:restoredTop sz="82771" autoAdjust="0"/>
  </p:normalViewPr>
  <p:slideViewPr>
    <p:cSldViewPr>
      <p:cViewPr>
        <p:scale>
          <a:sx n="62" d="100"/>
          <a:sy n="62" d="100"/>
        </p:scale>
        <p:origin x="-1248" y="-696"/>
      </p:cViewPr>
      <p:guideLst>
        <p:guide orient="horz" pos="1680"/>
        <p:guide pos="2880"/>
      </p:guideLst>
    </p:cSldViewPr>
  </p:slideViewPr>
  <p:notesTextViewPr>
    <p:cViewPr>
      <p:scale>
        <a:sx n="1" d="1"/>
        <a:sy n="1" d="1"/>
      </p:scale>
      <p:origin x="0" y="0"/>
    </p:cViewPr>
  </p:notesTextViewPr>
  <p:sorterViewPr>
    <p:cViewPr>
      <p:scale>
        <a:sx n="100" d="100"/>
        <a:sy n="100" d="100"/>
      </p:scale>
      <p:origin x="0" y="186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39" tIns="44070" rIns="88139" bIns="4407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88139" tIns="44070" rIns="88139" bIns="44070" rtlCol="0"/>
          <a:lstStyle>
            <a:lvl1pPr algn="r" fontAlgn="auto">
              <a:spcBef>
                <a:spcPts val="0"/>
              </a:spcBef>
              <a:spcAft>
                <a:spcPts val="0"/>
              </a:spcAft>
              <a:defRPr sz="1200">
                <a:latin typeface="+mn-lt"/>
                <a:cs typeface="+mn-cs"/>
              </a:defRPr>
            </a:lvl1pPr>
          </a:lstStyle>
          <a:p>
            <a:pPr>
              <a:defRPr/>
            </a:pPr>
            <a:fld id="{F11BA9ED-E96E-4E05-9EF6-54B4B7FD768F}" type="datetimeFigureOut">
              <a:rPr lang="en-US"/>
              <a:pPr>
                <a:defRPr/>
              </a:pPr>
              <a:t>8/28/2014</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88139" tIns="44070" rIns="88139" bIns="4407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88139" tIns="44070" rIns="88139" bIns="44070" rtlCol="0" anchor="b"/>
          <a:lstStyle>
            <a:lvl1pPr algn="r" fontAlgn="auto">
              <a:spcBef>
                <a:spcPts val="0"/>
              </a:spcBef>
              <a:spcAft>
                <a:spcPts val="0"/>
              </a:spcAft>
              <a:defRPr sz="1200">
                <a:latin typeface="+mn-lt"/>
                <a:cs typeface="+mn-cs"/>
              </a:defRPr>
            </a:lvl1pPr>
          </a:lstStyle>
          <a:p>
            <a:pPr>
              <a:defRPr/>
            </a:pPr>
            <a:fld id="{3CB68891-0D0C-4F32-8873-C62DD2730DE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2" tIns="46586" rIns="93172" bIns="46586"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2" tIns="46586" rIns="93172" bIns="46586" rtlCol="0"/>
          <a:lstStyle>
            <a:lvl1pPr algn="r" fontAlgn="auto">
              <a:spcBef>
                <a:spcPts val="0"/>
              </a:spcBef>
              <a:spcAft>
                <a:spcPts val="0"/>
              </a:spcAft>
              <a:defRPr sz="1300">
                <a:latin typeface="+mn-lt"/>
                <a:cs typeface="+mn-cs"/>
              </a:defRPr>
            </a:lvl1pPr>
          </a:lstStyle>
          <a:p>
            <a:pPr>
              <a:defRPr/>
            </a:pPr>
            <a:fld id="{6FF5CF77-932D-46B2-BDF8-F2CD64BDF3FA}" type="datetimeFigureOut">
              <a:rPr lang="en-US"/>
              <a:pPr>
                <a:defRPr/>
              </a:pPr>
              <a:t>8/28/2014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2" tIns="46586" rIns="93172"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2" tIns="46586" rIns="93172" bIns="46586"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2" tIns="46586" rIns="93172" bIns="46586" rtlCol="0" anchor="b"/>
          <a:lstStyle>
            <a:lvl1pPr algn="r" fontAlgn="auto">
              <a:spcBef>
                <a:spcPts val="0"/>
              </a:spcBef>
              <a:spcAft>
                <a:spcPts val="0"/>
              </a:spcAft>
              <a:defRPr sz="1300">
                <a:latin typeface="+mn-lt"/>
                <a:cs typeface="+mn-cs"/>
              </a:defRPr>
            </a:lvl1pPr>
          </a:lstStyle>
          <a:p>
            <a:pPr>
              <a:defRPr/>
            </a:pPr>
            <a:fld id="{C4B73FF1-E2BA-4874-935F-DEB1449784F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ezproxy.bu.edu/pubmed?term=%22Kaplanski%20CV%22%5bAuthor%5d"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ingentaconnect.com/content/adis/pec;jsessionid=3fl9gb877ch8o.alexandra" TargetMode="External"/><Relationship Id="rId5" Type="http://schemas.openxmlformats.org/officeDocument/2006/relationships/hyperlink" Target="http://www.ncbi.nlm.nih.gov.ezproxy.bu.edu/pubmed?term=%22Ledwith%20BJ%22%5bAuthor%5d" TargetMode="External"/><Relationship Id="rId4" Type="http://schemas.openxmlformats.org/officeDocument/2006/relationships/hyperlink" Target="http://www.ncbi.nlm.nih.gov.ezproxy.bu.edu/pubmed?term=%22Pauley%20CJ%22%5bAuthor%5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E045FB-2E35-4454-B8F4-8121441B5B8A}"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defTabSz="881063" eaLnBrk="1" hangingPunct="1">
              <a:spcBef>
                <a:spcPct val="0"/>
              </a:spcBef>
            </a:pPr>
            <a:r>
              <a:rPr lang="en-US" smtClean="0"/>
              <a:t>More than 175 million doses of HPV vaccine have been distributed worldwide and 57 million doses have been distributed in the United States. In the seven years of HPV vaccine safety studies and monitoring that have been conducted since the vaccine was licensed, no serious safety concerns have been identified. Reports to the Vaccine Adverse Event Reporting System (VAERS) have decreased each year since 2008.</a:t>
            </a:r>
          </a:p>
          <a:p>
            <a:pPr defTabSz="881063"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F36A83-6985-4E6D-B924-75E0032D46F0}" type="slidenum">
              <a:rPr lang="en-US"/>
              <a:pPr fontAlgn="base">
                <a:spcBef>
                  <a:spcPct val="0"/>
                </a:spcBef>
                <a:spcAft>
                  <a:spcPct val="0"/>
                </a:spcAft>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Australia has high HPV vaccine coverage and has seen declines prevalence of HPV infections, pre-cancerous lesions, and genital warts in young women</a:t>
            </a:r>
          </a:p>
          <a:p>
            <a:pPr eaLnBrk="1" hangingPunct="1">
              <a:spcBef>
                <a:spcPct val="0"/>
              </a:spcBef>
            </a:pPr>
            <a:endParaRPr lang="en-US" smtClean="0"/>
          </a:p>
          <a:p>
            <a:pPr eaLnBrk="1" hangingPunct="1">
              <a:spcBef>
                <a:spcPct val="0"/>
              </a:spcBef>
            </a:pPr>
            <a:r>
              <a:rPr lang="en-US" smtClean="0"/>
              <a:t>HPV vaccine is only recommended for girls in Australia, yet they have seen a decline in genital warts in young men, which shows that there has been a decrease in transmission of HPV</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401632-24F0-4CDF-A7A8-57968630F63F}" type="slidenum">
              <a:rPr lang="en-US"/>
              <a:pPr fontAlgn="base">
                <a:spcBef>
                  <a:spcPct val="0"/>
                </a:spcBef>
                <a:spcAft>
                  <a:spcPct val="0"/>
                </a:spcAft>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788D1C-EEE0-413C-81FF-5AB221792DC0}" type="slidenum">
              <a:rPr lang="en-US"/>
              <a:pPr>
                <a:defRPr/>
              </a:pPr>
              <a:t>23</a:t>
            </a:fld>
            <a:endParaRPr lang="en-US"/>
          </a:p>
        </p:txBody>
      </p:sp>
      <p:sp>
        <p:nvSpPr>
          <p:cNvPr id="53251" name="Text Box 2"/>
          <p:cNvSpPr txBox="1">
            <a:spLocks noChangeArrowheads="1"/>
          </p:cNvSpPr>
          <p:nvPr/>
        </p:nvSpPr>
        <p:spPr bwMode="auto">
          <a:xfrm>
            <a:off x="1431925" y="930275"/>
            <a:ext cx="4144963" cy="3186113"/>
          </a:xfrm>
          <a:prstGeom prst="rect">
            <a:avLst/>
          </a:prstGeom>
          <a:solidFill>
            <a:srgbClr val="FFFFFF"/>
          </a:solidFill>
          <a:ln w="9525">
            <a:solidFill>
              <a:srgbClr val="000000"/>
            </a:solidFill>
            <a:miter lim="800000"/>
            <a:headEnd/>
            <a:tailEnd/>
          </a:ln>
        </p:spPr>
        <p:txBody>
          <a:bodyPr wrap="none" lIns="93177" tIns="46589" rIns="93177" bIns="46589" anchor="ctr"/>
          <a:lstStyle/>
          <a:p>
            <a:endParaRPr lang="en-US"/>
          </a:p>
        </p:txBody>
      </p:sp>
      <p:sp>
        <p:nvSpPr>
          <p:cNvPr id="53252" name="Text Box 3"/>
          <p:cNvSpPr>
            <a:spLocks noGrp="1" noChangeArrowheads="1"/>
          </p:cNvSpPr>
          <p:nvPr>
            <p:ph type="body"/>
          </p:nvPr>
        </p:nvSpPr>
        <p:spPr bwMode="auto">
          <a:xfrm>
            <a:off x="1069975" y="4425950"/>
            <a:ext cx="4876800" cy="3533775"/>
          </a:xfrm>
          <a:noFill/>
        </p:spPr>
        <p:txBody>
          <a:bodyPr wrap="square" lIns="0" tIns="0" rIns="0" bIns="0" numCol="1" anchor="t" anchorCtr="0" compatLnSpc="1">
            <a:prstTxWarp prst="textNoShape">
              <a:avLst/>
            </a:prstTxWarp>
          </a:bodyPr>
          <a:lstStyle/>
          <a:p>
            <a:pPr marL="85725" indent="-85725" defTabSz="457200">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z="1400" b="1" smtClean="0">
                <a:latin typeface="Arial" charset="0"/>
                <a:ea typeface="MS PGothic" pitchFamily="34" charset="-128"/>
                <a:cs typeface="Arial" charset="0"/>
              </a:rPr>
              <a:t>Fig 1</a:t>
            </a:r>
            <a:r>
              <a:rPr lang="en-GB" smtClean="0">
                <a:latin typeface="Arial" charset="0"/>
                <a:ea typeface="MS PGothic" pitchFamily="34" charset="-128"/>
                <a:cs typeface="Arial" charset="0"/>
              </a:rPr>
              <a:t> Proportion of Australian born women diagnosed as having genital warts at first visit, by age group, 2004-11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xfrm>
            <a:off x="1179513" y="704850"/>
            <a:ext cx="4648200" cy="3486150"/>
          </a:xfrm>
          <a:solidFill>
            <a:srgbClr val="FFFFFF"/>
          </a:solidFill>
          <a:ln>
            <a:solidFill>
              <a:srgbClr val="000000"/>
            </a:solidFill>
            <a:miter lim="800000"/>
            <a:headEnd/>
            <a:tailEnd/>
          </a:ln>
        </p:spPr>
      </p:sp>
      <p:sp>
        <p:nvSpPr>
          <p:cNvPr id="56322" name="Rectangle 3"/>
          <p:cNvSpPr>
            <a:spLocks noGrp="1" noChangeArrowheads="1"/>
          </p:cNvSpPr>
          <p:nvPr>
            <p:ph type="body" idx="1"/>
          </p:nvPr>
        </p:nvSpPr>
        <p:spPr bwMode="auto">
          <a:xfrm>
            <a:off x="1095375" y="4376738"/>
            <a:ext cx="4911725" cy="4183062"/>
          </a:xfrm>
          <a:noFill/>
        </p:spPr>
        <p:txBody>
          <a:bodyPr wrap="square" lIns="93089" tIns="46545" rIns="93089" bIns="46545" numCol="1" anchor="t" anchorCtr="0" compatLnSpc="1">
            <a:prstTxWarp prst="textNoShape">
              <a:avLst/>
            </a:prstTxWarp>
          </a:bodyPr>
          <a:lstStyle/>
          <a:p>
            <a:pPr eaLnBrk="1" hangingPunct="1">
              <a:lnSpc>
                <a:spcPct val="90000"/>
              </a:lnSpc>
              <a:spcBef>
                <a:spcPct val="0"/>
              </a:spcBef>
            </a:pPr>
            <a:r>
              <a:rPr lang="en-US" sz="800" b="1" smtClean="0">
                <a:latin typeface="Arial" charset="0"/>
              </a:rPr>
              <a:t>Key Point</a:t>
            </a:r>
          </a:p>
          <a:p>
            <a:pPr eaLnBrk="1" hangingPunct="1">
              <a:lnSpc>
                <a:spcPct val="90000"/>
              </a:lnSpc>
              <a:spcBef>
                <a:spcPct val="0"/>
              </a:spcBef>
            </a:pPr>
            <a:r>
              <a:rPr lang="en-US" sz="800" b="1" smtClean="0">
                <a:latin typeface="Arial" charset="0"/>
              </a:rPr>
              <a:t>Human papillomavirus (HPV) infection is very common, but, in the majority of cases, has no clinical manifestation. Of all HPV-related conditions, cervical cancer is the most serious. However, most HPV-related morbidity is associated with cervical dysplasia or genital warts. Cervical dysplasia is caused by both oncogenic and nononcogenic types, and genital warts by nononcogenic types.</a:t>
            </a:r>
          </a:p>
          <a:p>
            <a:pPr eaLnBrk="1" hangingPunct="1">
              <a:lnSpc>
                <a:spcPct val="90000"/>
              </a:lnSpc>
              <a:spcBef>
                <a:spcPct val="0"/>
              </a:spcBef>
            </a:pPr>
            <a:r>
              <a:rPr lang="en-US" sz="800" b="1" smtClean="0">
                <a:latin typeface="Arial" charset="0"/>
              </a:rPr>
              <a:t>Background</a:t>
            </a:r>
          </a:p>
          <a:p>
            <a:pPr eaLnBrk="1" hangingPunct="1">
              <a:lnSpc>
                <a:spcPct val="90000"/>
              </a:lnSpc>
              <a:spcBef>
                <a:spcPct val="0"/>
              </a:spcBef>
            </a:pPr>
            <a:r>
              <a:rPr lang="en-US" sz="800" smtClean="0">
                <a:latin typeface="Arial" charset="0"/>
              </a:rPr>
              <a:t>The estimated annual incidence of low- and high-grade dysplasia in the United States is 1.4 million, and 330,000 cases, respectively.</a:t>
            </a:r>
            <a:r>
              <a:rPr lang="en-US" sz="800" baseline="30000" smtClean="0">
                <a:latin typeface="Arial" charset="0"/>
              </a:rPr>
              <a:t>1</a:t>
            </a:r>
            <a:r>
              <a:rPr lang="en-US" sz="800" smtClean="0">
                <a:latin typeface="Arial" charset="0"/>
              </a:rPr>
              <a:t> There are an estimated 1 million new cases of genital warts occurring every year in the United States.</a:t>
            </a:r>
            <a:r>
              <a:rPr lang="en-US" sz="800" baseline="30000" smtClean="0">
                <a:latin typeface="Arial" charset="0"/>
              </a:rPr>
              <a:t>2</a:t>
            </a:r>
            <a:r>
              <a:rPr lang="en-US" sz="800" smtClean="0">
                <a:latin typeface="Arial" charset="0"/>
              </a:rPr>
              <a:t> The American Cancer Society estimates that in 2006, 9,710 women in the United States will develop cervical cancer.</a:t>
            </a:r>
            <a:r>
              <a:rPr lang="en-US" sz="800" baseline="30000" smtClean="0">
                <a:latin typeface="Arial" charset="0"/>
              </a:rPr>
              <a:t>3</a:t>
            </a:r>
            <a:r>
              <a:rPr lang="en-US" sz="800" smtClean="0">
                <a:latin typeface="Arial" charset="0"/>
              </a:rPr>
              <a:t> </a:t>
            </a:r>
          </a:p>
          <a:p>
            <a:pPr eaLnBrk="1" hangingPunct="1">
              <a:lnSpc>
                <a:spcPct val="90000"/>
              </a:lnSpc>
              <a:spcBef>
                <a:spcPct val="0"/>
              </a:spcBef>
            </a:pPr>
            <a:r>
              <a:rPr lang="en-US" sz="800" smtClean="0">
                <a:latin typeface="Arial" charset="0"/>
              </a:rPr>
              <a:t>More than 100 HPV types have been detected,</a:t>
            </a:r>
            <a:r>
              <a:rPr lang="en-US" sz="800" baseline="30000" smtClean="0">
                <a:latin typeface="Arial" charset="0"/>
              </a:rPr>
              <a:t>4</a:t>
            </a:r>
            <a:r>
              <a:rPr lang="en-US" sz="800" smtClean="0">
                <a:latin typeface="Arial" charset="0"/>
              </a:rPr>
              <a:t> with &gt;80 types sequenced and classified.</a:t>
            </a:r>
            <a:r>
              <a:rPr lang="en-US" sz="800" baseline="30000" smtClean="0">
                <a:latin typeface="Arial" charset="0"/>
              </a:rPr>
              <a:t>5</a:t>
            </a:r>
            <a:r>
              <a:rPr lang="en-US" sz="800" smtClean="0">
                <a:latin typeface="Arial" charset="0"/>
              </a:rPr>
              <a:t> Approximately 30 to 40 of these types of HPV infect the genital tract.</a:t>
            </a:r>
            <a:r>
              <a:rPr lang="en-US" sz="800" baseline="30000" smtClean="0">
                <a:latin typeface="Arial" charset="0"/>
              </a:rPr>
              <a:t>4,5</a:t>
            </a:r>
            <a:r>
              <a:rPr lang="en-US" sz="800" smtClean="0">
                <a:latin typeface="Arial" charset="0"/>
              </a:rPr>
              <a:t> Of these, Types 16 and 18 cause about 70% of cervical cancer,</a:t>
            </a:r>
            <a:r>
              <a:rPr lang="en-US" sz="800" baseline="30000" smtClean="0">
                <a:latin typeface="Arial" charset="0"/>
              </a:rPr>
              <a:t>6</a:t>
            </a:r>
            <a:r>
              <a:rPr lang="en-US" sz="800" smtClean="0">
                <a:latin typeface="Arial" charset="0"/>
              </a:rPr>
              <a:t> at least 50% of all high-grade cervical dysplasia,</a:t>
            </a:r>
            <a:r>
              <a:rPr lang="en-US" sz="800" baseline="30000" smtClean="0">
                <a:latin typeface="Arial" charset="0"/>
              </a:rPr>
              <a:t>7</a:t>
            </a:r>
            <a:r>
              <a:rPr lang="en-US" sz="800" smtClean="0">
                <a:latin typeface="Arial" charset="0"/>
              </a:rPr>
              <a:t> and, along with HPV Types 6 and 11, approximately 35% of all low-grade cervical dysplasias.</a:t>
            </a:r>
            <a:r>
              <a:rPr lang="en-US" sz="800" baseline="30000" smtClean="0">
                <a:latin typeface="Arial" charset="0"/>
              </a:rPr>
              <a:t>8</a:t>
            </a:r>
            <a:r>
              <a:rPr lang="en-US" sz="800" smtClean="0">
                <a:latin typeface="Arial" charset="0"/>
              </a:rPr>
              <a:t>  A study has shown that HPV 6 and 11 also cause 90% of anogenital warts.</a:t>
            </a:r>
            <a:r>
              <a:rPr lang="en-US" sz="800" baseline="30000" smtClean="0">
                <a:latin typeface="Arial" charset="0"/>
              </a:rPr>
              <a:t>9</a:t>
            </a:r>
            <a:endParaRPr lang="en-GB" sz="800" smtClean="0">
              <a:latin typeface="Arial" charset="0"/>
            </a:endParaRPr>
          </a:p>
          <a:p>
            <a:pPr eaLnBrk="1" hangingPunct="1">
              <a:lnSpc>
                <a:spcPct val="90000"/>
              </a:lnSpc>
              <a:spcBef>
                <a:spcPct val="0"/>
              </a:spcBef>
            </a:pPr>
            <a:endParaRPr lang="en-US" sz="800" b="1" smtClean="0">
              <a:latin typeface="Arial" charset="0"/>
            </a:endParaRPr>
          </a:p>
          <a:p>
            <a:pPr eaLnBrk="1" hangingPunct="1">
              <a:lnSpc>
                <a:spcPct val="90000"/>
              </a:lnSpc>
              <a:spcBef>
                <a:spcPct val="0"/>
              </a:spcBef>
            </a:pPr>
            <a:r>
              <a:rPr lang="en-US" sz="800" b="1" smtClean="0">
                <a:latin typeface="Arial" charset="0"/>
              </a:rPr>
              <a:t>References</a:t>
            </a:r>
            <a:endParaRPr lang="en-GB" sz="800" smtClean="0">
              <a:latin typeface="Arial" charset="0"/>
            </a:endParaRPr>
          </a:p>
          <a:p>
            <a:pPr eaLnBrk="1" hangingPunct="1">
              <a:lnSpc>
                <a:spcPct val="80000"/>
              </a:lnSpc>
              <a:spcBef>
                <a:spcPct val="0"/>
              </a:spcBef>
            </a:pPr>
            <a:r>
              <a:rPr lang="en-US" sz="800" smtClean="0">
                <a:latin typeface="Arial" charset="0"/>
              </a:rPr>
              <a:t>1. Schiffman M, Solomon D. Findings to date from the ASCUS-LSIL Triage Study (ALTS). </a:t>
            </a:r>
            <a:r>
              <a:rPr lang="en-US" sz="800" i="1" smtClean="0">
                <a:latin typeface="Arial" charset="0"/>
              </a:rPr>
              <a:t>Arch Pathol Lab Med</a:t>
            </a:r>
            <a:r>
              <a:rPr lang="en-US" sz="800" smtClean="0">
                <a:latin typeface="Arial" charset="0"/>
              </a:rPr>
              <a:t>. 2003;127:946–949. </a:t>
            </a:r>
            <a:endParaRPr lang="en-GB" sz="800" smtClean="0">
              <a:latin typeface="Arial" charset="0"/>
            </a:endParaRPr>
          </a:p>
          <a:p>
            <a:pPr eaLnBrk="1" hangingPunct="1">
              <a:lnSpc>
                <a:spcPct val="80000"/>
              </a:lnSpc>
              <a:spcBef>
                <a:spcPct val="0"/>
              </a:spcBef>
            </a:pPr>
            <a:r>
              <a:rPr lang="en-GB" sz="800" smtClean="0">
                <a:latin typeface="Arial" charset="0"/>
              </a:rPr>
              <a:t>2. Fleischer AB, Parrish CA, Glenn R, et al. Condylomata acuminata (genital warts): Patient demographics and treating physicians. </a:t>
            </a:r>
            <a:r>
              <a:rPr lang="en-GB" sz="800" i="1" smtClean="0">
                <a:latin typeface="Arial" charset="0"/>
              </a:rPr>
              <a:t>Sex Transm Dis.</a:t>
            </a:r>
            <a:r>
              <a:rPr lang="en-GB" sz="800" smtClean="0">
                <a:latin typeface="Arial" charset="0"/>
              </a:rPr>
              <a:t> 2001;28:643–647.</a:t>
            </a:r>
          </a:p>
          <a:p>
            <a:pPr eaLnBrk="1" hangingPunct="1">
              <a:lnSpc>
                <a:spcPct val="80000"/>
              </a:lnSpc>
              <a:spcBef>
                <a:spcPct val="0"/>
              </a:spcBef>
            </a:pPr>
            <a:r>
              <a:rPr lang="en-US" sz="800" smtClean="0">
                <a:latin typeface="Arial" charset="0"/>
              </a:rPr>
              <a:t>3. American Cancer Society. Cancer Facts and Figures 2006. Atlanta, Ga: American Cancer Society; 2006:4.</a:t>
            </a:r>
            <a:endParaRPr lang="en-GB" sz="800" smtClean="0">
              <a:latin typeface="Arial" charset="0"/>
            </a:endParaRPr>
          </a:p>
          <a:p>
            <a:pPr eaLnBrk="1" hangingPunct="1">
              <a:lnSpc>
                <a:spcPct val="80000"/>
              </a:lnSpc>
              <a:spcBef>
                <a:spcPct val="0"/>
              </a:spcBef>
            </a:pPr>
            <a:r>
              <a:rPr lang="en-GB" sz="800" smtClean="0">
                <a:latin typeface="Arial" charset="0"/>
              </a:rPr>
              <a:t>4.Schiffman M, Castle PE. Human papillomavirus: epidemiology and public health. </a:t>
            </a:r>
            <a:r>
              <a:rPr lang="en-GB" sz="800" i="1" smtClean="0">
                <a:latin typeface="Arial" charset="0"/>
              </a:rPr>
              <a:t>Arch Pathol Lab Med</a:t>
            </a:r>
            <a:r>
              <a:rPr lang="en-GB" sz="800" smtClean="0">
                <a:latin typeface="Arial" charset="0"/>
              </a:rPr>
              <a:t>. 2003;127:930–934.</a:t>
            </a:r>
          </a:p>
          <a:p>
            <a:pPr eaLnBrk="1" hangingPunct="1">
              <a:lnSpc>
                <a:spcPct val="80000"/>
              </a:lnSpc>
              <a:spcBef>
                <a:spcPct val="0"/>
              </a:spcBef>
            </a:pPr>
            <a:r>
              <a:rPr lang="en-GB" sz="800" smtClean="0">
                <a:latin typeface="Arial" charset="0"/>
              </a:rPr>
              <a:t>5. Wiley DJ, Douglas J, Beutner K, et al. External genital warts: diagnosis, treatment, and prevention. </a:t>
            </a:r>
            <a:r>
              <a:rPr lang="en-GB" sz="800" i="1" smtClean="0">
                <a:latin typeface="Arial" charset="0"/>
              </a:rPr>
              <a:t>Clin Infect Dis</a:t>
            </a:r>
            <a:r>
              <a:rPr lang="en-GB" sz="800" smtClean="0">
                <a:latin typeface="Arial" charset="0"/>
              </a:rPr>
              <a:t>. 2002;35(suppl 2):S210–S224.</a:t>
            </a:r>
          </a:p>
          <a:p>
            <a:pPr eaLnBrk="1" hangingPunct="1">
              <a:lnSpc>
                <a:spcPct val="80000"/>
              </a:lnSpc>
              <a:spcBef>
                <a:spcPct val="0"/>
              </a:spcBef>
            </a:pPr>
            <a:r>
              <a:rPr lang="en-GB" sz="800" smtClean="0">
                <a:latin typeface="Arial" charset="0"/>
              </a:rPr>
              <a:t>6. Mu</a:t>
            </a:r>
            <a:r>
              <a:rPr lang="en-US" sz="800" smtClean="0">
                <a:latin typeface="Arial" charset="0"/>
              </a:rPr>
              <a:t>ñ</a:t>
            </a:r>
            <a:r>
              <a:rPr lang="en-GB" sz="800" smtClean="0">
                <a:latin typeface="Arial" charset="0"/>
              </a:rPr>
              <a:t>oz N, Bosch FX, de Sanjosé S et al. Epidemiologic classification of human papillomavirus types associated with cervical cancer. </a:t>
            </a:r>
            <a:r>
              <a:rPr lang="en-GB" sz="800" i="1" smtClean="0">
                <a:latin typeface="Arial" charset="0"/>
              </a:rPr>
              <a:t>N Engl J Med.</a:t>
            </a:r>
            <a:r>
              <a:rPr lang="en-GB" sz="800" smtClean="0">
                <a:latin typeface="Arial" charset="0"/>
              </a:rPr>
              <a:t> 2003;348:518–527.</a:t>
            </a:r>
          </a:p>
          <a:p>
            <a:pPr eaLnBrk="1" hangingPunct="1">
              <a:lnSpc>
                <a:spcPct val="80000"/>
              </a:lnSpc>
              <a:spcBef>
                <a:spcPct val="0"/>
              </a:spcBef>
            </a:pPr>
            <a:r>
              <a:rPr lang="en-GB" sz="800" smtClean="0">
                <a:latin typeface="Arial" charset="0"/>
              </a:rPr>
              <a:t>7. Clifford GM, Smith JS, Aguado T, et al. Comparison of HPV type distribution in high-grade cervical lesions and cervical cancer: a meta-analysis. </a:t>
            </a:r>
            <a:r>
              <a:rPr lang="en-GB" sz="800" i="1" smtClean="0">
                <a:latin typeface="Arial" charset="0"/>
              </a:rPr>
              <a:t>Br J Cancer</a:t>
            </a:r>
            <a:r>
              <a:rPr lang="en-GB" sz="800" smtClean="0">
                <a:latin typeface="Arial" charset="0"/>
              </a:rPr>
              <a:t>. 2003;89:101–105.</a:t>
            </a:r>
          </a:p>
          <a:p>
            <a:pPr eaLnBrk="1" hangingPunct="1">
              <a:lnSpc>
                <a:spcPct val="80000"/>
              </a:lnSpc>
              <a:spcBef>
                <a:spcPct val="0"/>
              </a:spcBef>
            </a:pPr>
            <a:r>
              <a:rPr lang="en-GB" sz="800" smtClean="0">
                <a:latin typeface="Arial" charset="0"/>
              </a:rPr>
              <a:t>8. Clifford GM, Rana RK, Franceschi S, et al. Human papillomavirus genotype distribution in low-grade cervical lesions: comparison by geographic region and with cervical cancer. </a:t>
            </a:r>
            <a:r>
              <a:rPr lang="en-GB" sz="800" i="1" smtClean="0">
                <a:latin typeface="Arial" charset="0"/>
              </a:rPr>
              <a:t>Cancer Epidemiol Biomarkers Prev.</a:t>
            </a:r>
            <a:r>
              <a:rPr lang="en-GB" sz="800" smtClean="0">
                <a:latin typeface="Arial" charset="0"/>
              </a:rPr>
              <a:t> 2005;14:1157–1164. </a:t>
            </a:r>
            <a:endParaRPr lang="en-US" sz="800" smtClean="0">
              <a:latin typeface="Arial" charset="0"/>
            </a:endParaRPr>
          </a:p>
          <a:p>
            <a:pPr eaLnBrk="1" hangingPunct="1">
              <a:lnSpc>
                <a:spcPct val="80000"/>
              </a:lnSpc>
              <a:spcBef>
                <a:spcPct val="0"/>
              </a:spcBef>
            </a:pPr>
            <a:r>
              <a:rPr lang="en-US" sz="800" smtClean="0">
                <a:latin typeface="Arial" charset="0"/>
              </a:rPr>
              <a:t>9. Gissmann L, Wolnik L, Ikenberg H, Koldovsky U, Schnurch HG, zur Hausen H. Human papillomavirus types 6 and 11 DNA sequences in genital and laryngeal papillomas and in some cervical cancers. </a:t>
            </a:r>
            <a:r>
              <a:rPr lang="en-US" sz="800" i="1" smtClean="0">
                <a:latin typeface="Arial" charset="0"/>
              </a:rPr>
              <a:t>Proc Natl Acad Sci</a:t>
            </a:r>
            <a:r>
              <a:rPr lang="en-US" sz="800" smtClean="0">
                <a:latin typeface="Arial" charset="0"/>
              </a:rPr>
              <a:t> </a:t>
            </a:r>
            <a:r>
              <a:rPr lang="en-US" sz="800" i="1" smtClean="0">
                <a:latin typeface="Arial" charset="0"/>
              </a:rPr>
              <a:t>USA</a:t>
            </a:r>
            <a:r>
              <a:rPr lang="en-US" sz="800" smtClean="0">
                <a:latin typeface="Arial" charset="0"/>
              </a:rPr>
              <a:t>. 1983;80:560–563.</a:t>
            </a:r>
          </a:p>
          <a:p>
            <a:pPr eaLnBrk="1" hangingPunct="1">
              <a:lnSpc>
                <a:spcPct val="80000"/>
              </a:lnSpc>
              <a:spcBef>
                <a:spcPct val="0"/>
              </a:spcBef>
            </a:pPr>
            <a:endParaRPr lang="en-US" sz="80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HPV is transmitted through skin-to-skin contact through vaginal, anal, or oral intercourse. Condoms do not completely stop transmission of HPV. </a:t>
            </a:r>
          </a:p>
          <a:p>
            <a:pPr eaLnBrk="1" hangingPunct="1">
              <a:spcBef>
                <a:spcPct val="0"/>
              </a:spcBef>
            </a:pPr>
            <a:endParaRPr lang="en-US" smtClean="0"/>
          </a:p>
          <a:p>
            <a:pPr eaLnBrk="1" hangingPunct="1">
              <a:spcBef>
                <a:spcPct val="0"/>
              </a:spcBef>
            </a:pPr>
            <a:r>
              <a:rPr lang="en-US" smtClean="0"/>
              <a:t>This data demonstrates how young someone can be exposed to HPV</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25369-9419-47CA-97A2-8DE86DB9A094}" type="slidenum">
              <a:rPr lang="en-US"/>
              <a:pPr fontAlgn="base">
                <a:spcBef>
                  <a:spcPct val="0"/>
                </a:spcBef>
                <a:spcAft>
                  <a:spcPct val="0"/>
                </a:spcAft>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Even if a teen isn’t having sex, they may be engaging in behaviors that can expose them to HPV.  Even girls who reported never having sexual intercourse still had HPV infection.  </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17FC85-F153-4EEC-B693-4A285F51D80C}" type="slidenum">
              <a:rPr lang="en-US"/>
              <a:pPr fontAlgn="base">
                <a:spcBef>
                  <a:spcPct val="0"/>
                </a:spcBef>
                <a:spcAft>
                  <a:spcPct val="0"/>
                </a:spcAft>
                <a:defRPr/>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58" tIns="46579" rIns="93158" bIns="46579" anchor="b"/>
          <a:lstStyle/>
          <a:p>
            <a:pPr algn="r"/>
            <a:fld id="{D5586D70-EEB6-4EA9-9830-988CAE863C39}" type="slidenum">
              <a:rPr lang="en-US" sz="1300">
                <a:latin typeface="Calibri" pitchFamily="34" charset="0"/>
              </a:rPr>
              <a:pPr algn="r"/>
              <a:t>29</a:t>
            </a:fld>
            <a:endParaRPr lang="en-US" sz="1300">
              <a:latin typeface="Calibri" pitchFamily="34" charset="0"/>
            </a:endParaRPr>
          </a:p>
        </p:txBody>
      </p:sp>
      <p:sp>
        <p:nvSpPr>
          <p:cNvPr id="63490" name="Rectangle 2"/>
          <p:cNvSpPr>
            <a:spLocks noGrp="1" noRot="1" noChangeAspect="1" noChangeArrowheads="1" noTextEdit="1"/>
          </p:cNvSpPr>
          <p:nvPr>
            <p:ph type="sldImg"/>
          </p:nvPr>
        </p:nvSpPr>
        <p:spPr bwMode="auto">
          <a:xfrm>
            <a:off x="1181100" y="701675"/>
            <a:ext cx="4648200" cy="3486150"/>
          </a:xfrm>
          <a:noFill/>
          <a:ln>
            <a:solidFill>
              <a:srgbClr val="000000"/>
            </a:solidFill>
            <a:miter lim="800000"/>
            <a:headEnd/>
            <a:tailEnd/>
          </a:ln>
        </p:spPr>
      </p:sp>
      <p:pic>
        <p:nvPicPr>
          <p:cNvPr id="63491" name="Picture 3"/>
          <p:cNvPicPr>
            <a:picLocks noChangeAspect="1" noChangeArrowheads="1"/>
          </p:cNvPicPr>
          <p:nvPr/>
        </p:nvPicPr>
        <p:blipFill>
          <a:blip r:embed="rId3"/>
          <a:srcRect/>
          <a:stretch>
            <a:fillRect/>
          </a:stretch>
        </p:blipFill>
        <p:spPr bwMode="auto">
          <a:xfrm>
            <a:off x="-7938" y="-7938"/>
            <a:ext cx="7023101" cy="9309101"/>
          </a:xfrm>
          <a:prstGeom prst="rect">
            <a:avLst/>
          </a:prstGeom>
          <a:noFill/>
          <a:ln w="9525">
            <a:noFill/>
            <a:miter lim="800000"/>
            <a:headEnd/>
            <a:tailEnd/>
          </a:ln>
        </p:spPr>
      </p:pic>
      <p:sp>
        <p:nvSpPr>
          <p:cNvPr id="63492" name="Notes Placeholder 1"/>
          <p:cNvSpPr>
            <a:spLocks noGrp="1"/>
          </p:cNvSpPr>
          <p:nvPr>
            <p:ph type="body" idx="1"/>
          </p:nvPr>
        </p:nvSpPr>
        <p:spPr bwMode="auto">
          <a:noFill/>
        </p:spPr>
        <p:txBody>
          <a:bodyPr wrap="square" numCol="1" anchor="t" anchorCtr="0" compatLnSpc="1">
            <a:prstTxWarp prst="textNoShape">
              <a:avLst/>
            </a:prstTxWarp>
          </a:bodyPr>
          <a:lstStyle/>
          <a:p>
            <a:pPr marL="165100" indent="-165100" eaLnBrk="1" hangingPunct="1">
              <a:spcBef>
                <a:spcPct val="0"/>
              </a:spcBef>
              <a:buFontTx/>
              <a:buChar char="•"/>
            </a:pPr>
            <a:r>
              <a:rPr lang="en-US" smtClean="0"/>
              <a:t>This slide shows how quickly HPV infection occurs after first intercourse. </a:t>
            </a:r>
          </a:p>
          <a:p>
            <a:pPr marL="165100" indent="-165100" eaLnBrk="1" hangingPunct="1">
              <a:spcBef>
                <a:spcPct val="0"/>
              </a:spcBef>
              <a:buFontTx/>
              <a:buChar char="•"/>
            </a:pPr>
            <a:r>
              <a:rPr lang="en-US" smtClean="0"/>
              <a:t>Genital HPV infection occurs frequently in women within 1 year of their first male sex partner. </a:t>
            </a:r>
          </a:p>
          <a:p>
            <a:pPr marL="165100" indent="-165100" eaLnBrk="1" hangingPunct="1">
              <a:spcBef>
                <a:spcPct val="0"/>
              </a:spcBef>
              <a:buFontTx/>
              <a:buChar char="•"/>
            </a:pPr>
            <a:r>
              <a:rPr lang="en-US" smtClean="0"/>
              <a:t>Some women acquired genital HPV infection prior to having vaginal intercourse, suggesting that they may have had nonpenetrative sexual contact.  </a:t>
            </a:r>
          </a:p>
          <a:p>
            <a:pPr marL="165100" indent="-165100" eaLnBrk="1" hangingPunct="1">
              <a:spcBef>
                <a:spcPct val="0"/>
              </a:spcBef>
              <a:buFontTx/>
              <a:buChar char="•"/>
            </a:pPr>
            <a:r>
              <a:rPr lang="en-US" smtClean="0"/>
              <a:t>Young women are at high risk of acquiring HPV infection from her first male sex partner; the risk is increased by the partner’s prior sexual experience.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365348-AA40-48C0-8309-C4B2DEFDAEA7}" type="slidenum">
              <a:rPr lang="en-US"/>
              <a:pPr fontAlgn="base">
                <a:spcBef>
                  <a:spcPct val="0"/>
                </a:spcBef>
                <a:spcAft>
                  <a:spcPct val="0"/>
                </a:spcAft>
                <a:defRPr/>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U.S. lags behind in vaccine coverge compared with other countries.</a:t>
            </a:r>
          </a:p>
          <a:p>
            <a:pPr eaLnBrk="1" hangingPunct="1">
              <a:spcBef>
                <a:spcPct val="0"/>
              </a:spcBef>
            </a:pPr>
            <a:endParaRPr lang="en-US" smtClean="0"/>
          </a:p>
          <a:p>
            <a:pPr eaLnBrk="1" hangingPunct="1">
              <a:spcBef>
                <a:spcPct val="0"/>
              </a:spcBef>
            </a:pPr>
            <a:r>
              <a:rPr lang="en-US" smtClean="0"/>
              <a:t>Not shown in this slide is HPV vaccine coverage for Rwanda. Before 2011, neither cervical cancer screening nor HPV vaccination was available in public health facilities in Rwanda. The First Lady of Rwanda worked with the public health system and with vaccine manufacturers to create a HPV vaccine program.  On 26 and 27 April 2011, 93,888 Rwandan girls in primary grade six received their first shot of Gardasil with no out-of-pocket payment.  This was done in a 2-day school-based vaccination program with 3</a:t>
            </a:r>
            <a:r>
              <a:rPr lang="en-US" baseline="30000" smtClean="0"/>
              <a:t>rd</a:t>
            </a:r>
            <a:r>
              <a:rPr lang="en-US" smtClean="0"/>
              <a:t> day following up with girls not enrolled in school. This was repeated for the second two doses. The program’s first round achieved 95.04% coverage, the second 93.90% and the third, 93.23%.  Currently HPV vaccine coverage for Rwanda is 93%.</a:t>
            </a:r>
          </a:p>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EC4AB7-1236-4A38-9BAA-8D1A33413A0F}" type="slidenum">
              <a:rPr lang="en-US"/>
              <a:pPr fontAlgn="base">
                <a:spcBef>
                  <a:spcPct val="0"/>
                </a:spcBef>
                <a:spcAft>
                  <a:spcPct val="0"/>
                </a:spcAft>
                <a:defRPr/>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Data from the 2012 National Immunization Survey-Teen (NIS-Teen) show that no progress has been</a:t>
            </a:r>
          </a:p>
          <a:p>
            <a:pPr eaLnBrk="1" hangingPunct="1">
              <a:spcBef>
                <a:spcPct val="0"/>
              </a:spcBef>
            </a:pPr>
            <a:r>
              <a:rPr lang="en-US" smtClean="0"/>
              <a:t>made in HPV vaccination coverage in girls since last year. Between 2007 and 2011, vaccination coverage</a:t>
            </a:r>
          </a:p>
          <a:p>
            <a:pPr eaLnBrk="1" hangingPunct="1">
              <a:spcBef>
                <a:spcPct val="0"/>
              </a:spcBef>
            </a:pPr>
            <a:r>
              <a:rPr lang="en-US" smtClean="0"/>
              <a:t>significantly increased each year for all doses, though rates lagged behind those of other recommended</a:t>
            </a:r>
          </a:p>
          <a:p>
            <a:pPr eaLnBrk="1" hangingPunct="1">
              <a:spcBef>
                <a:spcPct val="0"/>
              </a:spcBef>
            </a:pPr>
            <a:r>
              <a:rPr lang="en-US" smtClean="0"/>
              <a:t>vaccines for teens. From 2011 and 2012, there were no statistically significant changes in coverage. The</a:t>
            </a:r>
          </a:p>
          <a:p>
            <a:pPr eaLnBrk="1" hangingPunct="1">
              <a:spcBef>
                <a:spcPct val="0"/>
              </a:spcBef>
            </a:pPr>
            <a:r>
              <a:rPr lang="en-US" smtClean="0"/>
              <a:t>percentage of girls initiating the HPV vaccine series did not improve. The number of girls receiving all</a:t>
            </a:r>
          </a:p>
          <a:p>
            <a:pPr eaLnBrk="1" hangingPunct="1">
              <a:spcBef>
                <a:spcPct val="0"/>
              </a:spcBef>
            </a:pPr>
            <a:r>
              <a:rPr lang="en-US" smtClean="0"/>
              <a:t>three recommended doses of HPV vaccine failed to improve as well.</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0F4485-A7EB-47D8-B7BE-574F0D9945E3}" type="slidenum">
              <a:rPr lang="en-US"/>
              <a:pPr fontAlgn="base">
                <a:spcBef>
                  <a:spcPct val="0"/>
                </a:spcBef>
                <a:spcAft>
                  <a:spcPct val="0"/>
                </a:spcAft>
                <a:defRPr/>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xfrm>
            <a:off x="544513" y="4570413"/>
            <a:ext cx="5608637" cy="4183062"/>
          </a:xfrm>
          <a:noFill/>
        </p:spPr>
        <p:txBody>
          <a:bodyPr wrap="square" numCol="1" anchor="t" anchorCtr="0" compatLnSpc="1">
            <a:prstTxWarp prst="textNoShape">
              <a:avLst/>
            </a:prstTxWarp>
          </a:bodyPr>
          <a:lstStyle/>
          <a:p>
            <a:pPr eaLnBrk="1" hangingPunct="1">
              <a:spcBef>
                <a:spcPct val="0"/>
              </a:spcBef>
            </a:pPr>
            <a:r>
              <a:rPr lang="en-GB" smtClean="0">
                <a:latin typeface="Arial" charset="0"/>
                <a:ea typeface="msgothic"/>
                <a:cs typeface="msgothic"/>
              </a:rPr>
              <a:t>T</a:t>
            </a:r>
            <a:r>
              <a:rPr lang="en-US" smtClean="0">
                <a:latin typeface="Arial" charset="0"/>
                <a:ea typeface="msgothic"/>
                <a:cs typeface="msgothic"/>
              </a:rPr>
              <a:t>hese data are from the Annual report to the Nation— published by 3 lead organizations on cancer surveillance –the American Cancer Society, the CDC, and the National Cancer Institute. This slide shows the average number of new human papillomavirus (HPV) –associated cancers overall, and by sex from 2005-2009.  </a:t>
            </a:r>
          </a:p>
          <a:p>
            <a:pPr eaLnBrk="1" hangingPunct="1">
              <a:spcBef>
                <a:spcPct val="0"/>
              </a:spcBef>
            </a:pPr>
            <a:endParaRPr lang="en-US" smtClean="0">
              <a:latin typeface="Arial" charset="0"/>
              <a:ea typeface="msgothic"/>
              <a:cs typeface="msgothic"/>
            </a:endParaRPr>
          </a:p>
          <a:p>
            <a:pPr eaLnBrk="1" hangingPunct="1">
              <a:spcBef>
                <a:spcPct val="0"/>
              </a:spcBef>
            </a:pPr>
            <a:r>
              <a:rPr lang="en-US" smtClean="0">
                <a:latin typeface="Arial" charset="0"/>
                <a:ea typeface="msgothic"/>
                <a:cs typeface="msgothic"/>
              </a:rPr>
              <a:t>Among women, the most common HPV cancer is cervical. Among males, the most common cancer was oropharyngeal.  </a:t>
            </a:r>
          </a:p>
          <a:p>
            <a:pPr eaLnBrk="1" hangingPunct="1">
              <a:spcBef>
                <a:spcPct val="0"/>
              </a:spcBef>
            </a:pPr>
            <a:endParaRPr lang="en-GB" smtClean="0">
              <a:latin typeface="Arial" charset="0"/>
              <a:ea typeface="msgothic"/>
              <a:cs typeface="msgothic"/>
            </a:endParaRPr>
          </a:p>
          <a:p>
            <a:pPr eaLnBrk="1" hangingPunct="1">
              <a:spcBef>
                <a:spcPct val="0"/>
              </a:spcBef>
            </a:pPr>
            <a:r>
              <a:rPr lang="en-GB" smtClean="0">
                <a:latin typeface="Arial" charset="0"/>
                <a:ea typeface="msgothic"/>
                <a:cs typeface="msgothic"/>
              </a:rPr>
              <a:t>An important point that isn’t shown on this slide: In addition to invasive cancers it is estimated that there are 1.4 million cervical disease or preinvasive cervical cancers and another 40,000 of the highest grade of anal, vulvar and vaginal precancers.  </a:t>
            </a:r>
          </a:p>
          <a:p>
            <a:pPr eaLnBrk="1" hangingPunct="1">
              <a:spcBef>
                <a:spcPct val="0"/>
              </a:spcBef>
            </a:pPr>
            <a:endParaRPr lang="en-GB" smtClean="0">
              <a:latin typeface="Arial" charset="0"/>
              <a:ea typeface="msgothic"/>
              <a:cs typeface="msgothic"/>
            </a:endParaRPr>
          </a:p>
          <a:p>
            <a:pPr eaLnBrk="1" hangingPunct="1">
              <a:spcBef>
                <a:spcPct val="0"/>
              </a:spcBef>
            </a:pPr>
            <a:endParaRPr lang="en-GB" smtClean="0">
              <a:latin typeface="Arial" charset="0"/>
            </a:endParaRP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2A17A3-EB68-40DC-BC42-048D549ED5C8}" type="slidenum">
              <a:rPr lang="en-US">
                <a:solidFill>
                  <a:srgbClr val="000000"/>
                </a:solidFill>
              </a:rPr>
              <a:pPr fontAlgn="base">
                <a:spcBef>
                  <a:spcPct val="0"/>
                </a:spcBef>
                <a:spcAft>
                  <a:spcPct val="0"/>
                </a:spcAft>
                <a:defRPr/>
              </a:pPr>
              <a:t>9</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305256-D320-47D9-B60F-D187EA01B6A7}" type="slidenum">
              <a:rPr lang="en-US">
                <a:solidFill>
                  <a:srgbClr val="000000"/>
                </a:solidFill>
              </a:rPr>
              <a:pPr fontAlgn="base">
                <a:spcBef>
                  <a:spcPct val="0"/>
                </a:spcBef>
                <a:spcAft>
                  <a:spcPct val="0"/>
                </a:spcAft>
                <a:defRPr/>
              </a:pPr>
              <a:t>37</a:t>
            </a:fld>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we have studied HPV vaccination practices among physicians we see that providers are less likely to recommend the HPV vaccine to their younger adolescent patients.  This slide shows results of a national survey of pediatricians and family physicians. Only 51% of providers strongly recommend HPV for their female patients 11 to 12 years old as shown by the top light blue bar.  And the percent who strongly recommend the vaccine increases with patient age.  </a:t>
            </a: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043153-F1BD-42D4-A218-FB0738056359}" type="slidenum">
              <a:rPr lang="en-US">
                <a:solidFill>
                  <a:srgbClr val="000000"/>
                </a:solidFill>
              </a:rPr>
              <a:pPr fontAlgn="base">
                <a:spcBef>
                  <a:spcPct val="0"/>
                </a:spcBef>
                <a:spcAft>
                  <a:spcPct val="0"/>
                </a:spcAft>
                <a:defRPr/>
              </a:pPr>
              <a:t>38</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Australia has high HPV vaccine coverage and has seen declines prevalence of HPV infections, pre-cancerous lesions, and genital warts in young women</a:t>
            </a:r>
          </a:p>
          <a:p>
            <a:pPr eaLnBrk="1" hangingPunct="1">
              <a:spcBef>
                <a:spcPct val="0"/>
              </a:spcBef>
            </a:pPr>
            <a:endParaRPr lang="en-US" smtClean="0"/>
          </a:p>
          <a:p>
            <a:pPr eaLnBrk="1" hangingPunct="1">
              <a:spcBef>
                <a:spcPct val="0"/>
              </a:spcBef>
            </a:pPr>
            <a:r>
              <a:rPr lang="en-US" smtClean="0"/>
              <a:t>HPV vaccine is only recommended for girls in Australia, yet they have seen a decline in genital warts in young men, which shows that there has been a decrease in transmission of HPV</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5D8220-8159-49DB-8932-354D2804B0AE}" type="slidenum">
              <a:rPr lang="en-US"/>
              <a:pPr fontAlgn="base">
                <a:spcBef>
                  <a:spcPct val="0"/>
                </a:spcBef>
                <a:spcAft>
                  <a:spcPct val="0"/>
                </a:spcAft>
                <a:defRPr/>
              </a:pPr>
              <a:t>39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U.S. lags behind in vaccine coverge compared with other countries.</a:t>
            </a:r>
          </a:p>
          <a:p>
            <a:pPr eaLnBrk="1" hangingPunct="1">
              <a:spcBef>
                <a:spcPct val="0"/>
              </a:spcBef>
            </a:pPr>
            <a:endParaRPr lang="en-US" smtClean="0"/>
          </a:p>
          <a:p>
            <a:pPr eaLnBrk="1" hangingPunct="1">
              <a:spcBef>
                <a:spcPct val="0"/>
              </a:spcBef>
            </a:pPr>
            <a:r>
              <a:rPr lang="en-US" smtClean="0"/>
              <a:t>Not shown in this slide is HPV vaccine coverage for Rwanda. Before 2011, neither cervical cancer screening nor HPV vaccination was available in public health facilities in Rwanda. The First Lady of Rwanda worked with the public health system and with vaccine manufacturers to create a HPV vaccine program.  On 26 and 27 April 2011, 93,888 Rwandan girls in primary grade six received their first shot of Gardasil with no out-of-pocket payment.  This was done in a 2-day school-based vaccination program with 3</a:t>
            </a:r>
            <a:r>
              <a:rPr lang="en-US" baseline="30000" smtClean="0"/>
              <a:t>rd</a:t>
            </a:r>
            <a:r>
              <a:rPr lang="en-US" smtClean="0"/>
              <a:t> day following up with girls not enrolled in school. This was repeated for the second two doses. The program’s first round achieved 95.04% coverage, the second 93.90% and the third, 93.23%.  Currently HPV vaccine coverage for Rwanda is 93%.</a:t>
            </a:r>
          </a:p>
          <a:p>
            <a:pPr eaLnBrk="1" hangingPunct="1">
              <a:spcBef>
                <a:spcPct val="0"/>
              </a:spcBef>
            </a:pPr>
            <a:endParaRPr lang="en-US"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A53C8-40E9-437B-BADF-0331D860778C}" type="slidenum">
              <a:rPr lang="en-US"/>
              <a:pPr fontAlgn="base">
                <a:spcBef>
                  <a:spcPct val="0"/>
                </a:spcBef>
                <a:spcAft>
                  <a:spcPct val="0"/>
                </a:spcAft>
                <a:defRPr/>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HPV vaccines should be given prior to exposure to HPV.  There is no reason to wait until a teen is having sex. We don’t wait until exposure occurs to give any other routinely recommended vaccine- we give the vaccine before we think exposure is likely to occur to ensure the best protection.</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3139E0-D173-4D49-8F7D-61503E92B56E}" type="slidenum">
              <a:rPr lang="en-US"/>
              <a:pPr fontAlgn="base">
                <a:spcBef>
                  <a:spcPct val="0"/>
                </a:spcBef>
                <a:spcAft>
                  <a:spcPct val="0"/>
                </a:spcAft>
                <a:defRPr/>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HPV vaccination prevented 75% of cervical pre-cancer when given priot to age 14, and efficacy declined with age because more girls were already infected when they were vaccinated.</a:t>
            </a:r>
          </a:p>
        </p:txBody>
      </p:sp>
      <p:sp>
        <p:nvSpPr>
          <p:cNvPr id="4" name="Slide Number Placeholder 3"/>
          <p:cNvSpPr>
            <a:spLocks noGrp="1"/>
          </p:cNvSpPr>
          <p:nvPr>
            <p:ph type="sldNum" sz="quarter" idx="5"/>
          </p:nvPr>
        </p:nvSpPr>
        <p:spPr/>
        <p:txBody>
          <a:bodyPr/>
          <a:lstStyle/>
          <a:p>
            <a:pPr>
              <a:defRPr/>
            </a:pPr>
            <a:fld id="{B0CF7337-BA3F-4556-9389-5FCB841646CB}" type="slidenum">
              <a:rPr lang="en-US" smtClean="0"/>
              <a:pPr>
                <a:defRPr/>
              </a:pPr>
              <a:t>43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xfrm>
            <a:off x="762000" y="4419600"/>
            <a:ext cx="5607050" cy="4183063"/>
          </a:xfrm>
          <a:noFill/>
        </p:spPr>
        <p:txBody>
          <a:bodyPr wrap="square" numCol="1" anchor="t" anchorCtr="0" compatLnSpc="1">
            <a:prstTxWarp prst="textNoShape">
              <a:avLst/>
            </a:prstTxWarp>
          </a:bodyPr>
          <a:lstStyle/>
          <a:p>
            <a:pPr defTabSz="930275" eaLnBrk="1" hangingPunct="1">
              <a:spcBef>
                <a:spcPct val="0"/>
              </a:spcBef>
            </a:pPr>
            <a:r>
              <a:rPr lang="en-US" smtClean="0">
                <a:solidFill>
                  <a:srgbClr val="FF0000"/>
                </a:solidFill>
              </a:rPr>
              <a:t>This slide shows the responses that parents gave when asked why they would not be getting the HPV vaccine for their son or daughter in the next year.</a:t>
            </a:r>
          </a:p>
          <a:p>
            <a:pPr defTabSz="930275" eaLnBrk="1" hangingPunct="1">
              <a:spcBef>
                <a:spcPct val="0"/>
              </a:spcBef>
            </a:pPr>
            <a:endParaRPr lang="en-US" smtClean="0">
              <a:solidFill>
                <a:srgbClr val="FF0000"/>
              </a:solidFill>
            </a:endParaRPr>
          </a:p>
          <a:p>
            <a:pPr defTabSz="930275" eaLnBrk="1" hangingPunct="1">
              <a:spcBef>
                <a:spcPct val="0"/>
              </a:spcBef>
            </a:pPr>
            <a:r>
              <a:rPr lang="en-US" smtClean="0">
                <a:solidFill>
                  <a:srgbClr val="FF0000"/>
                </a:solidFill>
              </a:rPr>
              <a:t>Three reasons that parents provided—lack of knowledge, not needed, and not sexually active—all demonstrate a lack of understanding on the part of the parent, especially why it is important to vaccinate at ages 11 or 12.  Parents need to be told that HPV vaccine is cancer prevention and that it must be given prior to exposure. </a:t>
            </a:r>
          </a:p>
          <a:p>
            <a:pPr defTabSz="930275" eaLnBrk="1" hangingPunct="1">
              <a:spcBef>
                <a:spcPct val="0"/>
              </a:spcBef>
            </a:pPr>
            <a:endParaRPr lang="en-US" smtClean="0">
              <a:solidFill>
                <a:srgbClr val="FF0000"/>
              </a:solidFill>
            </a:endParaRPr>
          </a:p>
          <a:p>
            <a:pPr defTabSz="930275" eaLnBrk="1" hangingPunct="1">
              <a:spcBef>
                <a:spcPct val="0"/>
              </a:spcBef>
            </a:pPr>
            <a:r>
              <a:rPr lang="en-US" smtClean="0">
                <a:solidFill>
                  <a:srgbClr val="FF0000"/>
                </a:solidFill>
              </a:rPr>
              <a:t>Safety concerns can be alleviated by sharing the tremendous amount of data before and after the vaccine was licensed that demonstrate that HPV vaccine is safe.                                                                                                               </a:t>
            </a:r>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BBC9AE-34AB-46BA-B23A-6E6A46E95076}" type="slidenum">
              <a:rPr lang="en-US"/>
              <a:pPr fontAlgn="base">
                <a:spcBef>
                  <a:spcPct val="0"/>
                </a:spcBef>
                <a:spcAft>
                  <a:spcPct val="0"/>
                </a:spcAft>
                <a:defRPr/>
              </a:pPr>
              <a:t>45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Based on the previous slides, the scenario has been rewritten to reflect the clinicians new knowledge. How does this feel to you? Would you do anything differently?</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3B75BB-8B45-45DB-9311-10B4F6593BDB}" type="slidenum">
              <a:rPr lang="en-US"/>
              <a:pPr fontAlgn="base">
                <a:spcBef>
                  <a:spcPct val="0"/>
                </a:spcBef>
                <a:spcAft>
                  <a:spcPct val="0"/>
                </a:spcAft>
                <a:defRPr/>
              </a:pPr>
              <a:t>46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 77. Rand CM, Shone LP, Albertin C et al. National health care visit patterns of adolescents: implications for</a:t>
            </a:r>
          </a:p>
          <a:p>
            <a:r>
              <a:rPr lang="en-US" smtClean="0"/>
              <a:t>delivery of new adolescent vaccines. Arch Pediatr Adolesc Med. 2007 Mar;161(3):252-9.</a:t>
            </a:r>
          </a:p>
        </p:txBody>
      </p:sp>
      <p:sp>
        <p:nvSpPr>
          <p:cNvPr id="4" name="Slide Number Placeholder 3"/>
          <p:cNvSpPr>
            <a:spLocks noGrp="1"/>
          </p:cNvSpPr>
          <p:nvPr>
            <p:ph type="sldNum" sz="quarter" idx="5"/>
          </p:nvPr>
        </p:nvSpPr>
        <p:spPr/>
        <p:txBody>
          <a:bodyPr/>
          <a:lstStyle/>
          <a:p>
            <a:pPr>
              <a:defRPr/>
            </a:pPr>
            <a:fld id="{81300F43-010A-4B35-831F-C3706D18A5DA}" type="slidenum">
              <a:rPr lang="en-US" smtClean="0"/>
              <a:pPr>
                <a:defRPr/>
              </a:pPr>
              <a:t>47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Based on the previous slides, the scenario has been rewritten to reflect the clinicians new knowledge. How does this feel to you? Would you do anything differently?</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351240-BBAF-42CC-85C0-A7277641490A}" type="slidenum">
              <a:rPr lang="en-US"/>
              <a:pPr fontAlgn="base">
                <a:spcBef>
                  <a:spcPct val="0"/>
                </a:spcBef>
                <a:spcAft>
                  <a:spcPct val="0"/>
                </a:spcAft>
                <a:defRPr/>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More oropharyngeal cancers that were previously thought to be caused by tobacco and/or alcohol use are now being identified as HPV-related cancers.</a:t>
            </a:r>
          </a:p>
          <a:p>
            <a:endParaRPr lang="en-US" smtClean="0"/>
          </a:p>
          <a:p>
            <a:r>
              <a:rPr lang="en-US" smtClean="0"/>
              <a:t>The number of oropharyngeal cancers diagnosed that are not caused by HPV have declined by half.</a:t>
            </a:r>
          </a:p>
        </p:txBody>
      </p:sp>
      <p:sp>
        <p:nvSpPr>
          <p:cNvPr id="4" name="Slide Number Placeholder 3"/>
          <p:cNvSpPr>
            <a:spLocks noGrp="1"/>
          </p:cNvSpPr>
          <p:nvPr>
            <p:ph type="sldNum" sz="quarter" idx="5"/>
          </p:nvPr>
        </p:nvSpPr>
        <p:spPr/>
        <p:txBody>
          <a:bodyPr/>
          <a:lstStyle/>
          <a:p>
            <a:pPr>
              <a:defRPr/>
            </a:pPr>
            <a:fld id="{81965270-0B03-4CDD-81DF-D7864865771E}" type="slidenum">
              <a:rPr lang="en-US" smtClean="0"/>
              <a:pPr>
                <a:defRPr/>
              </a:pPr>
              <a:t>11</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clinicians perceive questions as parents as vaccine hesitancy.  But is this parents really hesitant? How could the parent’s questions been answered?</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73EDDD-B186-421F-9B68-AE9299700028}" type="slidenum">
              <a:rPr lang="en-US"/>
              <a:pPr fontAlgn="base">
                <a:spcBef>
                  <a:spcPct val="0"/>
                </a:spcBef>
                <a:spcAft>
                  <a:spcPct val="0"/>
                </a:spcAft>
                <a:defRPr/>
              </a:pPr>
              <a:t>49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clinicians perceive questions as parents as vaccine hesitancy.  But is this parents really hesitant? How could the parent’s questions been answered?</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FD64D4-C109-4434-8F0E-F1B43783CD80}" type="slidenum">
              <a:rPr lang="en-US"/>
              <a:pPr fontAlgn="base">
                <a:spcBef>
                  <a:spcPct val="0"/>
                </a:spcBef>
                <a:spcAft>
                  <a:spcPct val="0"/>
                </a:spcAft>
                <a:defRPr/>
              </a:pPr>
              <a:t>50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Even if a teen isn’t having sex, they may be engaging in behaviors that can expose them to HPV.  Even girls who reported never having sexual intercourse still had HPV infection.  </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8A0E4A-3E1D-4980-B330-323BA6CEE0E1}" type="slidenum">
              <a:rPr lang="en-US"/>
              <a:pPr fontAlgn="base">
                <a:spcBef>
                  <a:spcPct val="0"/>
                </a:spcBef>
                <a:spcAft>
                  <a:spcPct val="0"/>
                </a:spcAft>
                <a:defRPr/>
              </a:pPr>
              <a:t>52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Even if a teen isn’t having sex, they may be engaging in behaviors that can expose them to HPV.  Even girls who reported never having sexual intercourse still had HPV infection.  </a:t>
            </a:r>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616E08-3682-4436-8C03-ABFEF7E3600C}" type="slidenum">
              <a:rPr lang="en-US"/>
              <a:pPr fontAlgn="base">
                <a:spcBef>
                  <a:spcPct val="0"/>
                </a:spcBef>
                <a:spcAft>
                  <a:spcPct val="0"/>
                </a:spcAft>
                <a:defRPr/>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1179513" y="704850"/>
            <a:ext cx="4648200" cy="3486150"/>
          </a:xfrm>
          <a:solidFill>
            <a:srgbClr val="FFFFFF"/>
          </a:solidFill>
          <a:ln>
            <a:solidFill>
              <a:srgbClr val="000000"/>
            </a:solidFill>
            <a:miter lim="800000"/>
            <a:headEnd/>
            <a:tailEnd/>
          </a:ln>
        </p:spPr>
      </p:sp>
      <p:sp>
        <p:nvSpPr>
          <p:cNvPr id="34818" name="Rectangle 3"/>
          <p:cNvSpPr>
            <a:spLocks noGrp="1" noChangeArrowheads="1"/>
          </p:cNvSpPr>
          <p:nvPr>
            <p:ph type="body" idx="1"/>
          </p:nvPr>
        </p:nvSpPr>
        <p:spPr bwMode="auto">
          <a:xfrm>
            <a:off x="1095375" y="4376738"/>
            <a:ext cx="4911725" cy="4183062"/>
          </a:xfrm>
          <a:noFill/>
        </p:spPr>
        <p:txBody>
          <a:bodyPr wrap="square" lIns="93089" tIns="46545" rIns="93089" bIns="46545" numCol="1" anchor="t" anchorCtr="0" compatLnSpc="1">
            <a:prstTxWarp prst="textNoShape">
              <a:avLst/>
            </a:prstTxWarp>
          </a:bodyPr>
          <a:lstStyle/>
          <a:p>
            <a:pPr eaLnBrk="1" hangingPunct="1">
              <a:spcBef>
                <a:spcPct val="0"/>
              </a:spcBef>
            </a:pPr>
            <a:r>
              <a:rPr lang="en-US" sz="800" b="1" smtClean="0">
                <a:latin typeface="Arial" charset="0"/>
              </a:rPr>
              <a:t>Assessing the Annual Economic Burden of Preventing and Treating Anogenital Human Papillomavirus-Related Disease in the US: Analytic Framework and Review of the Literature </a:t>
            </a:r>
          </a:p>
          <a:p>
            <a:pPr eaLnBrk="1" hangingPunct="1">
              <a:spcBef>
                <a:spcPct val="0"/>
              </a:spcBef>
            </a:pPr>
            <a:r>
              <a:rPr lang="en-US" sz="800" b="1" smtClean="0">
                <a:latin typeface="Arial" charset="0"/>
              </a:rPr>
              <a:t>Authors: </a:t>
            </a:r>
            <a:r>
              <a:rPr lang="en-US" sz="800" smtClean="0">
                <a:latin typeface="Arial" charset="0"/>
              </a:rPr>
              <a:t>Insinga, Ralph P.</a:t>
            </a:r>
            <a:r>
              <a:rPr lang="en-US" sz="800" baseline="30000" smtClean="0">
                <a:latin typeface="Arial" charset="0"/>
                <a:hlinkClick r:id="rId3" action="ppaction://hlinkfile"/>
              </a:rPr>
              <a:t>1</a:t>
            </a:r>
            <a:r>
              <a:rPr lang="en-US" sz="800" smtClean="0">
                <a:latin typeface="Arial" charset="0"/>
              </a:rPr>
              <a:t>; Dasbach, Erik J.</a:t>
            </a:r>
            <a:r>
              <a:rPr lang="en-US" sz="800" baseline="30000" smtClean="0">
                <a:latin typeface="Arial" charset="0"/>
                <a:hlinkClick r:id="rId4" action="ppaction://hlinkfile"/>
              </a:rPr>
              <a:t>1</a:t>
            </a:r>
            <a:r>
              <a:rPr lang="en-US" sz="800" smtClean="0">
                <a:latin typeface="Arial" charset="0"/>
              </a:rPr>
              <a:t>; Elbasha, Elamin H.</a:t>
            </a:r>
            <a:r>
              <a:rPr lang="en-US" sz="800" baseline="30000" smtClean="0">
                <a:latin typeface="Arial" charset="0"/>
                <a:hlinkClick r:id="rId5" action="ppaction://hlinkfile"/>
              </a:rPr>
              <a:t>1</a:t>
            </a:r>
            <a:endParaRPr lang="en-US" sz="800" smtClean="0">
              <a:latin typeface="Arial" charset="0"/>
            </a:endParaRPr>
          </a:p>
          <a:p>
            <a:pPr eaLnBrk="1" hangingPunct="1">
              <a:spcBef>
                <a:spcPct val="0"/>
              </a:spcBef>
            </a:pPr>
            <a:r>
              <a:rPr lang="en-US" sz="800" b="1" smtClean="0">
                <a:latin typeface="Arial" charset="0"/>
              </a:rPr>
              <a:t>Source:</a:t>
            </a:r>
            <a:r>
              <a:rPr lang="en-US" sz="800" smtClean="0">
                <a:latin typeface="Arial" charset="0"/>
              </a:rPr>
              <a:t> </a:t>
            </a:r>
            <a:r>
              <a:rPr lang="en-US" sz="800" smtClean="0">
                <a:latin typeface="Arial" charset="0"/>
                <a:hlinkClick r:id="rId6" action="ppaction://hlinkfile" tooltip="PharmacoEconomics"/>
              </a:rPr>
              <a:t>PharmacoEconomics</a:t>
            </a:r>
            <a:r>
              <a:rPr lang="en-US" sz="800" smtClean="0">
                <a:latin typeface="Arial" charset="0"/>
              </a:rPr>
              <a:t>, Volume 23, Number 11, 2005 , pp. 1107-1122(16)</a:t>
            </a:r>
          </a:p>
          <a:p>
            <a:pPr eaLnBrk="1" hangingPunct="1">
              <a:lnSpc>
                <a:spcPct val="90000"/>
              </a:lnSpc>
              <a:spcBef>
                <a:spcPct val="0"/>
              </a:spcBef>
            </a:pPr>
            <a:endParaRPr lang="en-US" sz="800" b="1" smtClean="0">
              <a:latin typeface="Arial" charset="0"/>
            </a:endParaRPr>
          </a:p>
          <a:p>
            <a:pPr eaLnBrk="1" hangingPunct="1">
              <a:lnSpc>
                <a:spcPct val="90000"/>
              </a:lnSpc>
              <a:spcBef>
                <a:spcPct val="0"/>
              </a:spcBef>
            </a:pPr>
            <a:r>
              <a:rPr lang="en-US" sz="800" b="1" smtClean="0">
                <a:latin typeface="Arial" charset="0"/>
              </a:rPr>
              <a:t>Key Point</a:t>
            </a:r>
          </a:p>
          <a:p>
            <a:pPr eaLnBrk="1" hangingPunct="1">
              <a:lnSpc>
                <a:spcPct val="90000"/>
              </a:lnSpc>
              <a:spcBef>
                <a:spcPct val="0"/>
              </a:spcBef>
            </a:pPr>
            <a:r>
              <a:rPr lang="en-US" sz="800" b="1" smtClean="0">
                <a:latin typeface="Arial" charset="0"/>
              </a:rPr>
              <a:t>Human papillomavirus (HPV) infection is very common, but, in the majority of cases, has no clinical manifestation. Of all HPV-related conditions, cervical cancer is the most serious. However, most HPV-related morbidity is associated with cervical dysplasia or genital warts. Cervical dysplasia is caused by both oncogenic and nononcogenic types, and genital warts by nononcogenic types.</a:t>
            </a:r>
          </a:p>
          <a:p>
            <a:pPr eaLnBrk="1" hangingPunct="1">
              <a:lnSpc>
                <a:spcPct val="90000"/>
              </a:lnSpc>
              <a:spcBef>
                <a:spcPct val="0"/>
              </a:spcBef>
            </a:pPr>
            <a:r>
              <a:rPr lang="en-US" sz="800" b="1" smtClean="0">
                <a:latin typeface="Arial" charset="0"/>
              </a:rPr>
              <a:t>Background</a:t>
            </a:r>
          </a:p>
          <a:p>
            <a:pPr eaLnBrk="1" hangingPunct="1">
              <a:lnSpc>
                <a:spcPct val="90000"/>
              </a:lnSpc>
              <a:spcBef>
                <a:spcPct val="0"/>
              </a:spcBef>
            </a:pPr>
            <a:r>
              <a:rPr lang="en-US" sz="800" smtClean="0">
                <a:latin typeface="Arial" charset="0"/>
              </a:rPr>
              <a:t>The estimated annual incidence of low- and high-grade dysplasia in the United States is 1.4 million, and 330,000 cases, respectively.</a:t>
            </a:r>
            <a:r>
              <a:rPr lang="en-US" sz="800" baseline="30000" smtClean="0">
                <a:latin typeface="Arial" charset="0"/>
              </a:rPr>
              <a:t>1</a:t>
            </a:r>
            <a:r>
              <a:rPr lang="en-US" sz="800" smtClean="0">
                <a:latin typeface="Arial" charset="0"/>
              </a:rPr>
              <a:t> There are an estimated 1 million new cases of genital warts occurring every year in the United States.</a:t>
            </a:r>
            <a:r>
              <a:rPr lang="en-US" sz="800" baseline="30000" smtClean="0">
                <a:latin typeface="Arial" charset="0"/>
              </a:rPr>
              <a:t>2</a:t>
            </a:r>
            <a:r>
              <a:rPr lang="en-US" sz="800" smtClean="0">
                <a:latin typeface="Arial" charset="0"/>
              </a:rPr>
              <a:t> The American Cancer Society estimates that in 2006, 9,710 women in the United States will develop cervical cancer.</a:t>
            </a:r>
            <a:r>
              <a:rPr lang="en-US" sz="800" baseline="30000" smtClean="0">
                <a:latin typeface="Arial" charset="0"/>
              </a:rPr>
              <a:t>3</a:t>
            </a:r>
            <a:r>
              <a:rPr lang="en-US" sz="800" smtClean="0">
                <a:latin typeface="Arial" charset="0"/>
              </a:rPr>
              <a:t> </a:t>
            </a:r>
          </a:p>
          <a:p>
            <a:pPr eaLnBrk="1" hangingPunct="1">
              <a:lnSpc>
                <a:spcPct val="90000"/>
              </a:lnSpc>
              <a:spcBef>
                <a:spcPct val="0"/>
              </a:spcBef>
            </a:pPr>
            <a:r>
              <a:rPr lang="en-US" sz="800" smtClean="0">
                <a:latin typeface="Arial" charset="0"/>
              </a:rPr>
              <a:t>More than 100 HPV types have been detected,</a:t>
            </a:r>
            <a:r>
              <a:rPr lang="en-US" sz="800" baseline="30000" smtClean="0">
                <a:latin typeface="Arial" charset="0"/>
              </a:rPr>
              <a:t>4</a:t>
            </a:r>
            <a:r>
              <a:rPr lang="en-US" sz="800" smtClean="0">
                <a:latin typeface="Arial" charset="0"/>
              </a:rPr>
              <a:t> with &gt;80 types sequenced and classified.</a:t>
            </a:r>
            <a:r>
              <a:rPr lang="en-US" sz="800" baseline="30000" smtClean="0">
                <a:latin typeface="Arial" charset="0"/>
              </a:rPr>
              <a:t>5</a:t>
            </a:r>
            <a:r>
              <a:rPr lang="en-US" sz="800" smtClean="0">
                <a:latin typeface="Arial" charset="0"/>
              </a:rPr>
              <a:t> Approximately 30 to 40 of these types of HPV infect the genital tract.</a:t>
            </a:r>
            <a:r>
              <a:rPr lang="en-US" sz="800" baseline="30000" smtClean="0">
                <a:latin typeface="Arial" charset="0"/>
              </a:rPr>
              <a:t>4,5</a:t>
            </a:r>
            <a:r>
              <a:rPr lang="en-US" sz="800" smtClean="0">
                <a:latin typeface="Arial" charset="0"/>
              </a:rPr>
              <a:t> Of these, Types 16 and 18 cause about 70% of cervical cancer,</a:t>
            </a:r>
            <a:r>
              <a:rPr lang="en-US" sz="800" baseline="30000" smtClean="0">
                <a:latin typeface="Arial" charset="0"/>
              </a:rPr>
              <a:t>6</a:t>
            </a:r>
            <a:r>
              <a:rPr lang="en-US" sz="800" smtClean="0">
                <a:latin typeface="Arial" charset="0"/>
              </a:rPr>
              <a:t> at least 50% of all high-grade cervical dysplasia,</a:t>
            </a:r>
            <a:r>
              <a:rPr lang="en-US" sz="800" baseline="30000" smtClean="0">
                <a:latin typeface="Arial" charset="0"/>
              </a:rPr>
              <a:t>7</a:t>
            </a:r>
            <a:r>
              <a:rPr lang="en-US" sz="800" smtClean="0">
                <a:latin typeface="Arial" charset="0"/>
              </a:rPr>
              <a:t> and, along with HPV Types 6 and 11, approximately 35% of all low-grade cervical dysplasias.</a:t>
            </a:r>
            <a:r>
              <a:rPr lang="en-US" sz="800" baseline="30000" smtClean="0">
                <a:latin typeface="Arial" charset="0"/>
              </a:rPr>
              <a:t>8</a:t>
            </a:r>
            <a:r>
              <a:rPr lang="en-US" sz="800" smtClean="0">
                <a:latin typeface="Arial" charset="0"/>
              </a:rPr>
              <a:t>  A study has shown that HPV 6 and 11 also cause 90% of anogenital warts.</a:t>
            </a:r>
            <a:r>
              <a:rPr lang="en-US" sz="800" baseline="30000" smtClean="0">
                <a:latin typeface="Arial" charset="0"/>
              </a:rPr>
              <a:t>9</a:t>
            </a:r>
            <a:endParaRPr lang="en-GB" sz="800" smtClean="0">
              <a:latin typeface="Arial" charset="0"/>
            </a:endParaRPr>
          </a:p>
          <a:p>
            <a:pPr eaLnBrk="1" hangingPunct="1">
              <a:lnSpc>
                <a:spcPct val="90000"/>
              </a:lnSpc>
              <a:spcBef>
                <a:spcPct val="0"/>
              </a:spcBef>
            </a:pPr>
            <a:endParaRPr lang="en-US" sz="800" b="1" smtClean="0">
              <a:latin typeface="Arial" charset="0"/>
            </a:endParaRPr>
          </a:p>
          <a:p>
            <a:pPr eaLnBrk="1" hangingPunct="1">
              <a:lnSpc>
                <a:spcPct val="90000"/>
              </a:lnSpc>
              <a:spcBef>
                <a:spcPct val="0"/>
              </a:spcBef>
            </a:pPr>
            <a:r>
              <a:rPr lang="en-US" sz="800" b="1" smtClean="0">
                <a:latin typeface="Arial" charset="0"/>
              </a:rPr>
              <a:t>References</a:t>
            </a:r>
            <a:endParaRPr lang="en-GB" sz="800" smtClean="0">
              <a:latin typeface="Arial" charset="0"/>
            </a:endParaRPr>
          </a:p>
          <a:p>
            <a:pPr eaLnBrk="1" hangingPunct="1">
              <a:lnSpc>
                <a:spcPct val="80000"/>
              </a:lnSpc>
              <a:spcBef>
                <a:spcPct val="0"/>
              </a:spcBef>
            </a:pPr>
            <a:r>
              <a:rPr lang="en-US" sz="800" smtClean="0">
                <a:latin typeface="Arial" charset="0"/>
              </a:rPr>
              <a:t>1. Schiffman M, Solomon D. Findings to date from the ASCUS-LSIL Triage Study (ALTS). </a:t>
            </a:r>
            <a:r>
              <a:rPr lang="en-US" sz="800" i="1" smtClean="0">
                <a:latin typeface="Arial" charset="0"/>
              </a:rPr>
              <a:t>Arch Pathol Lab Med</a:t>
            </a:r>
            <a:r>
              <a:rPr lang="en-US" sz="800" smtClean="0">
                <a:latin typeface="Arial" charset="0"/>
              </a:rPr>
              <a:t>. 2003;127:946–949. </a:t>
            </a:r>
            <a:endParaRPr lang="en-GB" sz="800" smtClean="0">
              <a:latin typeface="Arial" charset="0"/>
            </a:endParaRPr>
          </a:p>
          <a:p>
            <a:pPr eaLnBrk="1" hangingPunct="1">
              <a:lnSpc>
                <a:spcPct val="80000"/>
              </a:lnSpc>
              <a:spcBef>
                <a:spcPct val="0"/>
              </a:spcBef>
            </a:pPr>
            <a:r>
              <a:rPr lang="en-GB" sz="800" smtClean="0">
                <a:latin typeface="Arial" charset="0"/>
              </a:rPr>
              <a:t>2. Fleischer AB, Parrish CA, Glenn R, et al. Condylomata acuminata (genital warts): Patient demographics and treating physicians. </a:t>
            </a:r>
            <a:r>
              <a:rPr lang="en-GB" sz="800" i="1" smtClean="0">
                <a:latin typeface="Arial" charset="0"/>
              </a:rPr>
              <a:t>Sex Transm Dis.</a:t>
            </a:r>
            <a:r>
              <a:rPr lang="en-GB" sz="800" smtClean="0">
                <a:latin typeface="Arial" charset="0"/>
              </a:rPr>
              <a:t> 2001;28:643–647.</a:t>
            </a:r>
          </a:p>
          <a:p>
            <a:pPr eaLnBrk="1" hangingPunct="1">
              <a:lnSpc>
                <a:spcPct val="80000"/>
              </a:lnSpc>
              <a:spcBef>
                <a:spcPct val="0"/>
              </a:spcBef>
            </a:pPr>
            <a:r>
              <a:rPr lang="en-US" sz="800" smtClean="0">
                <a:latin typeface="Arial" charset="0"/>
              </a:rPr>
              <a:t>3. American Cancer Society. Cancer Facts and Figures 2006. Atlanta, Ga: American Cancer Society; 2006:4.</a:t>
            </a:r>
            <a:endParaRPr lang="en-GB" sz="800" smtClean="0">
              <a:latin typeface="Arial" charset="0"/>
            </a:endParaRPr>
          </a:p>
          <a:p>
            <a:pPr eaLnBrk="1" hangingPunct="1">
              <a:lnSpc>
                <a:spcPct val="80000"/>
              </a:lnSpc>
              <a:spcBef>
                <a:spcPct val="0"/>
              </a:spcBef>
            </a:pPr>
            <a:r>
              <a:rPr lang="en-GB" sz="800" smtClean="0">
                <a:latin typeface="Arial" charset="0"/>
              </a:rPr>
              <a:t>4.Schiffman M, Castle PE. Human papillomavirus: epidemiology and public health. </a:t>
            </a:r>
            <a:r>
              <a:rPr lang="en-GB" sz="800" i="1" smtClean="0">
                <a:latin typeface="Arial" charset="0"/>
              </a:rPr>
              <a:t>Arch Pathol Lab Med</a:t>
            </a:r>
            <a:r>
              <a:rPr lang="en-GB" sz="800" smtClean="0">
                <a:latin typeface="Arial" charset="0"/>
              </a:rPr>
              <a:t>. 2003;127:930–934.</a:t>
            </a:r>
          </a:p>
          <a:p>
            <a:pPr eaLnBrk="1" hangingPunct="1">
              <a:lnSpc>
                <a:spcPct val="80000"/>
              </a:lnSpc>
              <a:spcBef>
                <a:spcPct val="0"/>
              </a:spcBef>
            </a:pPr>
            <a:r>
              <a:rPr lang="en-GB" sz="800" smtClean="0">
                <a:latin typeface="Arial" charset="0"/>
              </a:rPr>
              <a:t>5. Wiley DJ, Douglas J, Beutner K, et al. External genital warts: diagnosis, treatment, and prevention. </a:t>
            </a:r>
            <a:r>
              <a:rPr lang="en-GB" sz="800" i="1" smtClean="0">
                <a:latin typeface="Arial" charset="0"/>
              </a:rPr>
              <a:t>Clin Infect Dis</a:t>
            </a:r>
            <a:r>
              <a:rPr lang="en-GB" sz="800" smtClean="0">
                <a:latin typeface="Arial" charset="0"/>
              </a:rPr>
              <a:t>. 2002;35(suppl 2):S210–S224.</a:t>
            </a:r>
          </a:p>
          <a:p>
            <a:pPr eaLnBrk="1" hangingPunct="1">
              <a:lnSpc>
                <a:spcPct val="80000"/>
              </a:lnSpc>
              <a:spcBef>
                <a:spcPct val="0"/>
              </a:spcBef>
            </a:pPr>
            <a:r>
              <a:rPr lang="en-GB" sz="800" smtClean="0">
                <a:latin typeface="Arial" charset="0"/>
              </a:rPr>
              <a:t>6. Mu</a:t>
            </a:r>
            <a:r>
              <a:rPr lang="en-US" sz="800" smtClean="0">
                <a:latin typeface="Arial" charset="0"/>
              </a:rPr>
              <a:t>ñ</a:t>
            </a:r>
            <a:r>
              <a:rPr lang="en-GB" sz="800" smtClean="0">
                <a:latin typeface="Arial" charset="0"/>
              </a:rPr>
              <a:t>oz N, Bosch FX, de Sanjosé S et al. Epidemiologic classification of human papillomavirus types associated with cervical cancer. </a:t>
            </a:r>
            <a:r>
              <a:rPr lang="en-GB" sz="800" i="1" smtClean="0">
                <a:latin typeface="Arial" charset="0"/>
              </a:rPr>
              <a:t>N Engl J Med.</a:t>
            </a:r>
            <a:r>
              <a:rPr lang="en-GB" sz="800" smtClean="0">
                <a:latin typeface="Arial" charset="0"/>
              </a:rPr>
              <a:t> 2003;348:518–527.</a:t>
            </a:r>
          </a:p>
          <a:p>
            <a:pPr eaLnBrk="1" hangingPunct="1">
              <a:lnSpc>
                <a:spcPct val="80000"/>
              </a:lnSpc>
              <a:spcBef>
                <a:spcPct val="0"/>
              </a:spcBef>
            </a:pPr>
            <a:r>
              <a:rPr lang="en-GB" sz="800" smtClean="0">
                <a:latin typeface="Arial" charset="0"/>
              </a:rPr>
              <a:t>7. Clifford GM, Smith JS, Aguado T, et al. Comparison of HPV type distribution in high-grade cervical lesions and cervical cancer: a meta-analysis. </a:t>
            </a:r>
            <a:r>
              <a:rPr lang="en-GB" sz="800" i="1" smtClean="0">
                <a:latin typeface="Arial" charset="0"/>
              </a:rPr>
              <a:t>Br J Cancer</a:t>
            </a:r>
            <a:r>
              <a:rPr lang="en-GB" sz="800" smtClean="0">
                <a:latin typeface="Arial" charset="0"/>
              </a:rPr>
              <a:t>. 2003;89:101–105.</a:t>
            </a:r>
          </a:p>
          <a:p>
            <a:pPr eaLnBrk="1" hangingPunct="1">
              <a:lnSpc>
                <a:spcPct val="80000"/>
              </a:lnSpc>
              <a:spcBef>
                <a:spcPct val="0"/>
              </a:spcBef>
            </a:pPr>
            <a:r>
              <a:rPr lang="en-GB" sz="800" smtClean="0">
                <a:latin typeface="Arial" charset="0"/>
              </a:rPr>
              <a:t>8. Clifford GM, Rana RK, Franceschi S, et al. Human papillomavirus genotype distribution in low-grade cervical lesions: comparison by geographic region and with cervical cancer. </a:t>
            </a:r>
            <a:r>
              <a:rPr lang="en-GB" sz="800" i="1" smtClean="0">
                <a:latin typeface="Arial" charset="0"/>
              </a:rPr>
              <a:t>Cancer Epidemiol Biomarkers Prev.</a:t>
            </a:r>
            <a:r>
              <a:rPr lang="en-GB" sz="800" smtClean="0">
                <a:latin typeface="Arial" charset="0"/>
              </a:rPr>
              <a:t> 2005;14:1157–1164. </a:t>
            </a:r>
            <a:endParaRPr lang="en-US" sz="800" smtClean="0">
              <a:latin typeface="Arial" charset="0"/>
            </a:endParaRPr>
          </a:p>
          <a:p>
            <a:pPr eaLnBrk="1" hangingPunct="1">
              <a:lnSpc>
                <a:spcPct val="80000"/>
              </a:lnSpc>
              <a:spcBef>
                <a:spcPct val="0"/>
              </a:spcBef>
            </a:pPr>
            <a:r>
              <a:rPr lang="en-US" sz="800" smtClean="0">
                <a:latin typeface="Arial" charset="0"/>
              </a:rPr>
              <a:t>9. Gissmann L, Wolnik L, Ikenberg H, Koldovsky U, Schnurch HG, zur Hausen H. Human papillomavirus types 6 and 11 DNA sequences in genital and laryngeal papillomas and in some cervical cancers. </a:t>
            </a:r>
            <a:r>
              <a:rPr lang="en-US" sz="800" i="1" smtClean="0">
                <a:latin typeface="Arial" charset="0"/>
              </a:rPr>
              <a:t>Proc Natl Acad Sci</a:t>
            </a:r>
            <a:r>
              <a:rPr lang="en-US" sz="800" smtClean="0">
                <a:latin typeface="Arial" charset="0"/>
              </a:rPr>
              <a:t> </a:t>
            </a:r>
            <a:r>
              <a:rPr lang="en-US" sz="800" i="1" smtClean="0">
                <a:latin typeface="Arial" charset="0"/>
              </a:rPr>
              <a:t>USA</a:t>
            </a:r>
            <a:r>
              <a:rPr lang="en-US" sz="800" smtClean="0">
                <a:latin typeface="Arial" charset="0"/>
              </a:rPr>
              <a:t>. 1983;80:560–563.</a:t>
            </a:r>
          </a:p>
          <a:p>
            <a:pPr eaLnBrk="1" hangingPunct="1">
              <a:lnSpc>
                <a:spcPct val="80000"/>
              </a:lnSpc>
              <a:spcBef>
                <a:spcPct val="0"/>
              </a:spcBef>
            </a:pPr>
            <a:endParaRPr lang="en-US" sz="8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Treatment of cervical precancer and cancer can lead to many complications for women of childbearing age:</a:t>
            </a:r>
          </a:p>
          <a:p>
            <a:pPr eaLnBrk="1" hangingPunct="1">
              <a:spcBef>
                <a:spcPct val="0"/>
              </a:spcBef>
            </a:pPr>
            <a:endParaRPr lang="en-US" smtClean="0"/>
          </a:p>
          <a:p>
            <a:pPr eaLnBrk="1" hangingPunct="1">
              <a:spcBef>
                <a:spcPct val="0"/>
              </a:spcBef>
            </a:pPr>
            <a:r>
              <a:rPr lang="en-US" smtClean="0"/>
              <a:t>Cervical cancer is often treated by hysterectomy, leaving many young women unable to have any or additional children</a:t>
            </a:r>
          </a:p>
          <a:p>
            <a:pPr eaLnBrk="1" hangingPunct="1">
              <a:spcBef>
                <a:spcPct val="0"/>
              </a:spcBef>
            </a:pPr>
            <a:endParaRPr lang="en-US" smtClean="0"/>
          </a:p>
          <a:p>
            <a:pPr eaLnBrk="1" hangingPunct="1">
              <a:spcBef>
                <a:spcPct val="0"/>
              </a:spcBef>
            </a:pPr>
            <a:r>
              <a:rPr lang="en-US" smtClean="0"/>
              <a:t>High-grade (or severe) precancerous lesions often require treatment that can cervical imcompetance or cervical stenosis</a:t>
            </a:r>
          </a:p>
          <a:p>
            <a:pPr eaLnBrk="1" hangingPunct="1">
              <a:spcBef>
                <a:spcPct val="0"/>
              </a:spcBef>
            </a:pPr>
            <a:endParaRPr lang="en-US" smtClean="0"/>
          </a:p>
          <a:p>
            <a:pPr eaLnBrk="1" hangingPunct="1">
              <a:spcBef>
                <a:spcPct val="0"/>
              </a:spcBef>
            </a:pPr>
            <a:r>
              <a:rPr lang="en-US" smtClean="0"/>
              <a:t>Cervical incompetance can lead to preterm delivery and cervical stenosis can lead to birth complications- both of which lead to tremendous burden on the mother, infant and their family</a:t>
            </a:r>
          </a:p>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72ED19-5F78-401E-97B6-71EF3DFF3D37}" type="slidenum">
              <a:rPr lang="en-US"/>
              <a:pPr fontAlgn="base">
                <a:spcBef>
                  <a:spcPct val="0"/>
                </a:spcBef>
                <a:spcAft>
                  <a:spcPct val="0"/>
                </a:spcAft>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next section will focus on HPV vaccine and the impact on HPV-related disease and cancer</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388EB0-CF9F-4191-A4F3-082DE26CA61E}" type="slidenum">
              <a:rPr lang="en-US"/>
              <a:pPr fontAlgn="base">
                <a:spcBef>
                  <a:spcPct val="0"/>
                </a:spcBef>
                <a:spcAft>
                  <a:spcPct val="0"/>
                </a:spcAft>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HPV vaccines are made from virus-like particles that cannot cause infection with HPV or cause cancer.  HPV vaccines produce a better immune response than an HPV infection.</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3E235A-82FF-4AC3-874C-EA66C6436B80}" type="slidenum">
              <a:rPr lang="en-US"/>
              <a:pPr fontAlgn="base">
                <a:spcBef>
                  <a:spcPct val="0"/>
                </a:spcBef>
                <a:spcAft>
                  <a:spcPct val="0"/>
                </a:spcAft>
                <a:defRPr/>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ABF4A472-5942-4B3A-837D-B823F9A194EC}" type="slidenum">
              <a:rPr lang="en-US"/>
              <a:pPr>
                <a:defRPr/>
              </a:pPr>
              <a:t>17</a:t>
            </a:fld>
            <a:endParaRPr lang="en-US"/>
          </a:p>
        </p:txBody>
      </p:sp>
      <p:sp>
        <p:nvSpPr>
          <p:cNvPr id="4301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9" tIns="46585" rIns="93169" bIns="46585" anchor="b"/>
          <a:lstStyle/>
          <a:p>
            <a:pPr algn="r"/>
            <a:fld id="{964625F3-728D-478D-B9E3-1BFC3DCAADCF}" type="slidenum">
              <a:rPr lang="en-US" sz="1200">
                <a:ea typeface="MS PGothic" pitchFamily="34" charset="-128"/>
              </a:rPr>
              <a:pPr algn="r"/>
              <a:t>17</a:t>
            </a:fld>
            <a:endParaRPr lang="en-US" sz="1200">
              <a:ea typeface="MS PGothic" pitchFamily="34" charset="-128"/>
            </a:endParaRPr>
          </a:p>
        </p:txBody>
      </p:sp>
      <p:sp>
        <p:nvSpPr>
          <p:cNvPr id="43011" name="Rectangle 2"/>
          <p:cNvSpPr>
            <a:spLocks noGrp="1" noRot="1" noChangeAspect="1" noTextEdit="1"/>
          </p:cNvSpPr>
          <p:nvPr>
            <p:ph type="sldImg"/>
          </p:nvPr>
        </p:nvSpPr>
        <p:spPr bwMode="auto">
          <a:xfrm>
            <a:off x="1182688" y="696913"/>
            <a:ext cx="4648200" cy="3486150"/>
          </a:xfrm>
          <a:noFill/>
          <a:ln>
            <a:solidFill>
              <a:srgbClr val="000000"/>
            </a:solidFill>
            <a:miter lim="800000"/>
            <a:headEnd/>
            <a:tailEnd/>
          </a:ln>
        </p:spPr>
      </p:sp>
      <p:sp>
        <p:nvSpPr>
          <p:cNvPr id="43012" name="Rectangle 3"/>
          <p:cNvSpPr>
            <a:spLocks noGrp="1"/>
          </p:cNvSpPr>
          <p:nvPr>
            <p:ph type="body" idx="1"/>
          </p:nvPr>
        </p:nvSpPr>
        <p:spPr bwMode="auto">
          <a:xfrm>
            <a:off x="935038" y="4416425"/>
            <a:ext cx="5140325" cy="4183063"/>
          </a:xfrm>
          <a:noFill/>
        </p:spPr>
        <p:txBody>
          <a:bodyPr wrap="square" lIns="93169" tIns="46585" rIns="93169" bIns="46585" numCol="1" anchor="t" anchorCtr="0" compatLnSpc="1">
            <a:prstTxWarp prst="textNoShape">
              <a:avLst/>
            </a:prstTxWarp>
          </a:bodyPr>
          <a:lstStyle/>
          <a:p>
            <a:r>
              <a:rPr lang="en-US" smtClean="0"/>
              <a:t>ACIP: Advisory Committee on Immunization Practices</a:t>
            </a:r>
          </a:p>
          <a:p>
            <a:r>
              <a:rPr lang="en-US" smtClean="0"/>
              <a:t>Other vaccines for the same pre-teen age group:</a:t>
            </a:r>
          </a:p>
          <a:p>
            <a:r>
              <a:rPr lang="en-US" smtClean="0"/>
              <a:t>	Tdap: tetanus, diphtheria, acellular pertussis</a:t>
            </a:r>
          </a:p>
          <a:p>
            <a:r>
              <a:rPr lang="en-US" smtClean="0"/>
              <a:t>	Meningitis (Menactra)</a:t>
            </a:r>
          </a:p>
          <a:p>
            <a:r>
              <a:rPr lang="en-US" smtClean="0"/>
              <a:t>	Booster for Varicella </a:t>
            </a:r>
          </a:p>
          <a:p>
            <a:r>
              <a:rPr lang="en-US" smtClean="0"/>
              <a:t>	Influenza (seasonal)</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A75825-6807-49C2-8E48-79ED0EA2B76E}" type="slidenum">
              <a:rPr lang="en-US"/>
              <a:pPr fontAlgn="base">
                <a:spcBef>
                  <a:spcPct val="0"/>
                </a:spcBef>
                <a:spcAft>
                  <a:spcPct val="0"/>
                </a:spcAft>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6781800" y="6324600"/>
            <a:ext cx="2185988" cy="4191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0FE4056A-124C-4008-A3F9-92C5573FD2C1}" type="datetimeFigureOut">
              <a:rPr lang="en-US"/>
              <a:pPr>
                <a:defRPr/>
              </a:pPr>
              <a:t>8/28/2014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0C2B9D6-226B-49C7-A8FC-7FC7A36EF98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p:spPr>
        <p:txBody>
          <a:bodyPr/>
          <a:lstStyle>
            <a:lvl1pPr>
              <a:defRPr sz="1100" b="0">
                <a:solidFill>
                  <a:schemeClr val="tx1"/>
                </a:solidFill>
                <a:latin typeface="Myriad Pro"/>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lgn="l" fontAlgn="auto">
              <a:spcBef>
                <a:spcPts val="0"/>
              </a:spcBef>
              <a:spcAft>
                <a:spcPts val="0"/>
              </a:spcAft>
              <a:defRPr sz="1200">
                <a:solidFill>
                  <a:schemeClr val="tx1"/>
                </a:solidFill>
                <a:latin typeface="Myriad Pro"/>
                <a:cs typeface="+mn-cs"/>
              </a:defRPr>
            </a:lvl1pPr>
          </a:lstStyle>
          <a:p>
            <a:pPr>
              <a:defRPr/>
            </a:pPr>
            <a:fld id="{BFE4D4B7-D3B5-4F2E-9384-50447225D2C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asic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85800"/>
          </a:xfrm>
        </p:spPr>
        <p:txBody>
          <a:bodyPr rtlCol="0">
            <a:normAutofit/>
          </a:bodyPr>
          <a:lstStyle>
            <a:lvl1pPr>
              <a:defRPr lang="en-US" dirty="0"/>
            </a:lvl1pPr>
          </a:lstStyle>
          <a:p>
            <a:pPr lvl="0"/>
            <a:r>
              <a:rPr lang="en-US" dirty="0" smtClean="0"/>
              <a:t>Click to edit Master title style</a:t>
            </a:r>
            <a:endParaRPr lang="en-US" dirty="0"/>
          </a:p>
        </p:txBody>
      </p:sp>
      <p:sp>
        <p:nvSpPr>
          <p:cNvPr id="3" name="Text Placeholder 2"/>
          <p:cNvSpPr>
            <a:spLocks noGrp="1"/>
          </p:cNvSpPr>
          <p:nvPr>
            <p:ph type="body" sz="half" idx="1"/>
          </p:nvPr>
        </p:nvSpPr>
        <p:spPr>
          <a:xfrm>
            <a:off x="609600" y="1828800"/>
            <a:ext cx="3886200" cy="3886200"/>
          </a:xfrm>
        </p:spPr>
        <p:txBody>
          <a:bodyPr>
            <a:normAutofit/>
          </a:bodyPr>
          <a:lstStyle>
            <a:lvl1pPr>
              <a:defRPr sz="2800">
                <a:latin typeface="Myriad Pro"/>
              </a:defRPr>
            </a:lvl1pPr>
            <a:lvl2pPr>
              <a:defRPr sz="2400">
                <a:latin typeface="Myriad Pro"/>
              </a:defRPr>
            </a:lvl2pPr>
            <a:lvl3pPr>
              <a:defRPr sz="2000">
                <a:latin typeface="Myriad Pro"/>
              </a:defRPr>
            </a:lvl3pPr>
            <a:lvl4pPr>
              <a:defRPr sz="1800">
                <a:latin typeface="Myriad Pro"/>
              </a:defRPr>
            </a:lvl4pPr>
            <a:lvl5pPr>
              <a:defRPr sz="1800">
                <a:latin typeface="Myriad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3886200" cy="3886200"/>
          </a:xfrm>
        </p:spPr>
        <p:txBody>
          <a:bodyPr>
            <a:normAutofit/>
          </a:bodyPr>
          <a:lstStyle>
            <a:lvl1pPr>
              <a:defRPr sz="2800">
                <a:latin typeface="Myriad Pro"/>
              </a:defRPr>
            </a:lvl1pPr>
            <a:lvl2pPr>
              <a:defRPr sz="2400">
                <a:latin typeface="Myriad Pro"/>
              </a:defRPr>
            </a:lvl2pPr>
            <a:lvl3pPr>
              <a:defRPr sz="2000">
                <a:latin typeface="Myriad Pro"/>
              </a:defRPr>
            </a:lvl3pPr>
            <a:lvl4pPr>
              <a:defRPr sz="1800">
                <a:latin typeface="Myriad Pro"/>
              </a:defRPr>
            </a:lvl4pPr>
            <a:lvl5pPr>
              <a:defRPr sz="1800">
                <a:latin typeface="Myriad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p:txBody>
          <a:bodyPr/>
          <a:lstStyle>
            <a:lvl1pPr>
              <a:defRPr sz="1100">
                <a:latin typeface="Myriad Pro"/>
              </a:defRPr>
            </a:lvl1pPr>
          </a:lstStyle>
          <a:p>
            <a:pPr>
              <a:defRPr/>
            </a:pPr>
            <a:endParaRPr lang="en-US"/>
          </a:p>
        </p:txBody>
      </p:sp>
      <p:sp>
        <p:nvSpPr>
          <p:cNvPr id="6" name="Rectangle 6"/>
          <p:cNvSpPr>
            <a:spLocks noGrp="1" noChangeArrowheads="1"/>
          </p:cNvSpPr>
          <p:nvPr>
            <p:ph type="sldNum" sz="quarter" idx="11"/>
          </p:nvPr>
        </p:nvSpPr>
        <p:spPr/>
        <p:txBody>
          <a:bodyPr/>
          <a:lstStyle>
            <a:lvl1pPr>
              <a:defRPr sz="1100">
                <a:latin typeface="Myriad Pro"/>
              </a:defRPr>
            </a:lvl1pPr>
          </a:lstStyle>
          <a:p>
            <a:pPr>
              <a:defRPr/>
            </a:pPr>
            <a:fld id="{6E04F799-5149-43C5-BFF9-1CF3E3913D2B}" type="slidenum">
              <a:rPr lang="en-US"/>
              <a:pPr>
                <a:defRPr/>
              </a:pPr>
              <a:t>‹#›</a:t>
            </a:fld>
            <a:endParaRPr lang="en-US" dirty="0"/>
          </a:p>
        </p:txBody>
      </p:sp>
      <p:sp>
        <p:nvSpPr>
          <p:cNvPr id="7" name="Rectangle 8"/>
          <p:cNvSpPr>
            <a:spLocks noGrp="1" noChangeArrowheads="1"/>
          </p:cNvSpPr>
          <p:nvPr>
            <p:ph type="dt" sz="half" idx="12"/>
          </p:nvPr>
        </p:nvSpPr>
        <p:spPr/>
        <p:txBody>
          <a:bodyPr/>
          <a:lstStyle>
            <a:lvl1pPr>
              <a:defRPr sz="1100">
                <a:latin typeface="Myriad Pro"/>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Adult Immunization Conference 2013</a:t>
            </a:r>
          </a:p>
        </p:txBody>
      </p:sp>
      <p:sp>
        <p:nvSpPr>
          <p:cNvPr id="6" name="Rectangle 6"/>
          <p:cNvSpPr>
            <a:spLocks noGrp="1" noChangeArrowheads="1"/>
          </p:cNvSpPr>
          <p:nvPr>
            <p:ph type="sldNum" sz="quarter" idx="12"/>
          </p:nvPr>
        </p:nvSpPr>
        <p:spPr/>
        <p:txBody>
          <a:bodyPr/>
          <a:lstStyle>
            <a:lvl1pPr>
              <a:defRPr/>
            </a:lvl1pPr>
          </a:lstStyle>
          <a:p>
            <a:pPr>
              <a:defRPr/>
            </a:pPr>
            <a:fld id="{1DE8C2E1-04FC-45D5-80B9-D58CBC5460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1500EE-72A0-497E-8E65-20992AA7B558}" type="datetimeFigureOut">
              <a:rPr lang="en-US"/>
              <a:pPr>
                <a:defRPr/>
              </a:pPr>
              <a:t>8/28/2014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77D149-B998-4BEF-B7CC-7F6C1C01CD5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1C703C-7106-41C5-AE7C-B5BB430F5789}" type="datetimeFigureOut">
              <a:rPr lang="en-US"/>
              <a:pPr>
                <a:defRPr/>
              </a:pPr>
              <a:t>8/28/2014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C8D0A1-10E8-4D99-8CEE-B37EB69C0E9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7BC976-6255-475B-BC5C-D35DE872EFF1}" type="datetimeFigureOut">
              <a:rPr lang="en-US"/>
              <a:pPr>
                <a:defRPr/>
              </a:pPr>
              <a:t>8/28/2014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500494-2EE5-4C35-82C5-AD204EFBF55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2A9F70-3D6B-41C7-8E35-1EAC1966EDD1}" type="datetimeFigureOut">
              <a:rPr lang="en-US"/>
              <a:pPr>
                <a:defRPr/>
              </a:pPr>
              <a:t>8/28/2014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C23F9B-ABA2-46E0-9461-789B21758F8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DF4C5D-B4B0-4FE4-96F9-5377838B4DEC}" type="datetimeFigureOut">
              <a:rPr lang="en-US"/>
              <a:pPr>
                <a:defRPr/>
              </a:pPr>
              <a:t>8/28/2014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E9BEFD-5716-488B-9B96-26BD0BECC33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310B69-CBEE-4D68-BFEE-4DC54A6CC296}" type="datetimeFigureOut">
              <a:rPr lang="en-US"/>
              <a:pPr>
                <a:defRPr/>
              </a:pPr>
              <a:t>8/28/2014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45C25F-510F-4E9B-980F-1120DB77281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1E147E-B9CF-4755-ADE8-12B5BE2A59E5}" type="datetimeFigureOut">
              <a:rPr lang="en-US"/>
              <a:pPr>
                <a:defRPr/>
              </a:pPr>
              <a:t>8/28/2014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ADDB8C-C358-4F4F-AE90-504569D7B0C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457200" y="6324600"/>
            <a:ext cx="2133600" cy="365125"/>
          </a:xfrm>
        </p:spPr>
        <p:txBody>
          <a:bodyPr/>
          <a:lstStyle>
            <a:lvl1pPr>
              <a:defRPr/>
            </a:lvl1pPr>
          </a:lstStyle>
          <a:p>
            <a:pPr>
              <a:defRPr/>
            </a:pPr>
            <a:fld id="{B509F462-811B-49E7-91D8-8098833588C5}"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75F0D43-288C-41C6-A332-B0289233E38E}" type="datetimeFigureOut">
              <a:rPr lang="en-US"/>
              <a:pPr>
                <a:defRPr/>
              </a:pPr>
              <a:t>8/28/2014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AB3046-721C-4AA0-BE65-0D586F99C39A}" type="slidenum">
              <a:rPr lang="en-US"/>
              <a:pPr>
                <a:defRPr/>
              </a:pPr>
              <a:t>‹#›</a:t>
            </a:fld>
            <a:endParaRPr lang="en-US" dirty="0"/>
          </a:p>
        </p:txBody>
      </p:sp>
      <p:sp>
        <p:nvSpPr>
          <p:cNvPr id="13" name="Rectangle 12"/>
          <p:cNvSpPr/>
          <p:nvPr userDrawn="1"/>
        </p:nvSpPr>
        <p:spPr>
          <a:xfrm flipV="1">
            <a:off x="-9525" y="6858000"/>
            <a:ext cx="9153525" cy="460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2" name="Picture 8"/>
          <p:cNvPicPr>
            <a:picLocks noChangeAspect="1"/>
          </p:cNvPicPr>
          <p:nvPr userDrawn="1"/>
        </p:nvPicPr>
        <p:blipFill>
          <a:blip r:embed="rId15"/>
          <a:srcRect/>
          <a:stretch>
            <a:fillRect/>
          </a:stretch>
        </p:blipFill>
        <p:spPr bwMode="auto">
          <a:xfrm>
            <a:off x="6781800" y="6324600"/>
            <a:ext cx="2185988" cy="419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63" r:id="rId9"/>
    <p:sldLayoutId id="2147483664" r:id="rId10"/>
    <p:sldLayoutId id="2147483665" r:id="rId11"/>
    <p:sldLayoutId id="2147483666" r:id="rId12"/>
    <p:sldLayoutId id="2147483667" r:id="rId13"/>
  </p:sldLayoutIdLst>
  <p:txStyles>
    <p:titleStyle>
      <a:lvl1pPr algn="ctr" rtl="0" eaLnBrk="0" fontAlgn="base" hangingPunct="0">
        <a:spcBef>
          <a:spcPct val="0"/>
        </a:spcBef>
        <a:spcAft>
          <a:spcPct val="0"/>
        </a:spcAft>
        <a:defRPr sz="4400" b="1" kern="1200">
          <a:solidFill>
            <a:srgbClr val="C7380B"/>
          </a:solidFill>
          <a:latin typeface="+mj-lt"/>
          <a:ea typeface="+mj-ea"/>
          <a:cs typeface="+mj-cs"/>
        </a:defRPr>
      </a:lvl1pPr>
      <a:lvl2pPr algn="ctr" rtl="0" eaLnBrk="0" fontAlgn="base" hangingPunct="0">
        <a:spcBef>
          <a:spcPct val="0"/>
        </a:spcBef>
        <a:spcAft>
          <a:spcPct val="0"/>
        </a:spcAft>
        <a:defRPr sz="4400" b="1">
          <a:solidFill>
            <a:srgbClr val="C7380B"/>
          </a:solidFill>
          <a:latin typeface="Calibri" pitchFamily="34" charset="0"/>
        </a:defRPr>
      </a:lvl2pPr>
      <a:lvl3pPr algn="ctr" rtl="0" eaLnBrk="0" fontAlgn="base" hangingPunct="0">
        <a:spcBef>
          <a:spcPct val="0"/>
        </a:spcBef>
        <a:spcAft>
          <a:spcPct val="0"/>
        </a:spcAft>
        <a:defRPr sz="4400" b="1">
          <a:solidFill>
            <a:srgbClr val="C7380B"/>
          </a:solidFill>
          <a:latin typeface="Calibri" pitchFamily="34" charset="0"/>
        </a:defRPr>
      </a:lvl3pPr>
      <a:lvl4pPr algn="ctr" rtl="0" eaLnBrk="0" fontAlgn="base" hangingPunct="0">
        <a:spcBef>
          <a:spcPct val="0"/>
        </a:spcBef>
        <a:spcAft>
          <a:spcPct val="0"/>
        </a:spcAft>
        <a:defRPr sz="4400" b="1">
          <a:solidFill>
            <a:srgbClr val="C7380B"/>
          </a:solidFill>
          <a:latin typeface="Calibri" pitchFamily="34" charset="0"/>
        </a:defRPr>
      </a:lvl4pPr>
      <a:lvl5pPr algn="ctr" rtl="0" eaLnBrk="0" fontAlgn="base" hangingPunct="0">
        <a:spcBef>
          <a:spcPct val="0"/>
        </a:spcBef>
        <a:spcAft>
          <a:spcPct val="0"/>
        </a:spcAft>
        <a:defRPr sz="4400" b="1">
          <a:solidFill>
            <a:srgbClr val="C7380B"/>
          </a:solidFill>
          <a:latin typeface="Calibri" pitchFamily="34" charset="0"/>
        </a:defRPr>
      </a:lvl5pPr>
      <a:lvl6pPr marL="457200" algn="ctr" rtl="0" fontAlgn="base">
        <a:spcBef>
          <a:spcPct val="0"/>
        </a:spcBef>
        <a:spcAft>
          <a:spcPct val="0"/>
        </a:spcAft>
        <a:defRPr sz="4400" b="1">
          <a:solidFill>
            <a:srgbClr val="C7380B"/>
          </a:solidFill>
          <a:latin typeface="Calibri" pitchFamily="34" charset="0"/>
        </a:defRPr>
      </a:lvl6pPr>
      <a:lvl7pPr marL="914400" algn="ctr" rtl="0" fontAlgn="base">
        <a:spcBef>
          <a:spcPct val="0"/>
        </a:spcBef>
        <a:spcAft>
          <a:spcPct val="0"/>
        </a:spcAft>
        <a:defRPr sz="4400" b="1">
          <a:solidFill>
            <a:srgbClr val="C7380B"/>
          </a:solidFill>
          <a:latin typeface="Calibri" pitchFamily="34" charset="0"/>
        </a:defRPr>
      </a:lvl7pPr>
      <a:lvl8pPr marL="1371600" algn="ctr" rtl="0" fontAlgn="base">
        <a:spcBef>
          <a:spcPct val="0"/>
        </a:spcBef>
        <a:spcAft>
          <a:spcPct val="0"/>
        </a:spcAft>
        <a:defRPr sz="4400" b="1">
          <a:solidFill>
            <a:srgbClr val="C7380B"/>
          </a:solidFill>
          <a:latin typeface="Calibri" pitchFamily="34" charset="0"/>
        </a:defRPr>
      </a:lvl8pPr>
      <a:lvl9pPr marL="1828800" algn="ctr" rtl="0" fontAlgn="base">
        <a:spcBef>
          <a:spcPct val="0"/>
        </a:spcBef>
        <a:spcAft>
          <a:spcPct val="0"/>
        </a:spcAft>
        <a:defRPr sz="4400" b="1">
          <a:solidFill>
            <a:srgbClr val="C7380B"/>
          </a:solidFill>
          <a:latin typeface="Calibri" pitchFamily="34" charset="0"/>
        </a:defRPr>
      </a:lvl9pPr>
    </p:titleStyle>
    <p:bodyStyle>
      <a:lvl1pPr marL="342900" indent="-342900" algn="l" rtl="0" eaLnBrk="0" fontAlgn="base" hangingPunct="0">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0" fontAlgn="base" hangingPunct="0">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0" fontAlgn="base" hangingPunct="0">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mailto:cdc.gov/vaccines/@teens"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1806575"/>
            <a:ext cx="7772400" cy="1470025"/>
          </a:xfrm>
        </p:spPr>
        <p:txBody>
          <a:bodyPr/>
          <a:lstStyle/>
          <a:p>
            <a:pPr eaLnBrk="1" hangingPunct="1"/>
            <a:r>
              <a:rPr lang="en-US" smtClean="0"/>
              <a:t>Everything you and your patients should know about HPV vaccination</a:t>
            </a:r>
            <a:br>
              <a:rPr lang="en-US" smtClean="0"/>
            </a:br>
            <a:r>
              <a:rPr lang="en-US" sz="1400" smtClean="0"/>
              <a:t> </a:t>
            </a:r>
            <a:endParaRPr lang="en-US" sz="2800" smtClean="0">
              <a:solidFill>
                <a:srgbClr val="1993B9"/>
              </a:solidFill>
            </a:endParaRPr>
          </a:p>
        </p:txBody>
      </p:sp>
      <p:sp>
        <p:nvSpPr>
          <p:cNvPr id="17410" name="Subtitle 2"/>
          <p:cNvSpPr>
            <a:spLocks noGrp="1"/>
          </p:cNvSpPr>
          <p:nvPr>
            <p:ph type="subTitle" idx="1"/>
          </p:nvPr>
        </p:nvSpPr>
        <p:spPr>
          <a:xfrm>
            <a:off x="609600" y="3505200"/>
            <a:ext cx="8229600" cy="3124200"/>
          </a:xfrm>
        </p:spPr>
        <p:txBody>
          <a:bodyPr/>
          <a:lstStyle/>
          <a:p>
            <a:pPr eaLnBrk="1" hangingPunct="1">
              <a:spcBef>
                <a:spcPct val="0"/>
              </a:spcBef>
            </a:pPr>
            <a:r>
              <a:rPr lang="en-US" sz="2400" smtClean="0">
                <a:solidFill>
                  <a:srgbClr val="000000"/>
                </a:solidFill>
              </a:rPr>
              <a:t>Rebecca B. Perkins MD, MSc</a:t>
            </a:r>
          </a:p>
          <a:p>
            <a:pPr eaLnBrk="1" hangingPunct="1">
              <a:spcBef>
                <a:spcPct val="0"/>
              </a:spcBef>
            </a:pPr>
            <a:r>
              <a:rPr lang="en-US" sz="2400" smtClean="0">
                <a:solidFill>
                  <a:srgbClr val="000000"/>
                </a:solidFill>
              </a:rPr>
              <a:t>Assistant Professor of Obstetrics and Gynecology</a:t>
            </a:r>
          </a:p>
          <a:p>
            <a:pPr eaLnBrk="1" hangingPunct="1">
              <a:spcBef>
                <a:spcPct val="0"/>
              </a:spcBef>
            </a:pPr>
            <a:r>
              <a:rPr lang="en-US" sz="2400" smtClean="0">
                <a:solidFill>
                  <a:srgbClr val="000000"/>
                </a:solidFill>
              </a:rPr>
              <a:t>Boston University School of Medicine/ Boston Medical Center</a:t>
            </a:r>
          </a:p>
          <a:p>
            <a:pPr eaLnBrk="1" hangingPunct="1">
              <a:spcBef>
                <a:spcPct val="0"/>
              </a:spcBef>
            </a:pPr>
            <a:endParaRPr lang="en-US" sz="1200" smtClean="0">
              <a:solidFill>
                <a:srgbClr val="000000"/>
              </a:solidFill>
            </a:endParaRPr>
          </a:p>
          <a:p>
            <a:pPr eaLnBrk="1" hangingPunct="1"/>
            <a:r>
              <a:rPr lang="en-US" sz="2400" smtClean="0">
                <a:solidFill>
                  <a:srgbClr val="000000"/>
                </a:solidFill>
              </a:rPr>
              <a:t>September 16</a:t>
            </a:r>
            <a:r>
              <a:rPr lang="en-US" sz="2400" baseline="30000" smtClean="0">
                <a:solidFill>
                  <a:srgbClr val="000000"/>
                </a:solidFill>
              </a:rPr>
              <a:t>th</a:t>
            </a:r>
            <a:r>
              <a:rPr lang="en-US" sz="2400" smtClean="0">
                <a:solidFill>
                  <a:srgbClr val="000000"/>
                </a:solidFill>
              </a:rPr>
              <a:t>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a:srcRect l="3749" t="7501" r="1500" b="3751"/>
          <a:stretch>
            <a:fillRect/>
          </a:stretch>
        </p:blipFill>
        <p:spPr bwMode="auto">
          <a:xfrm>
            <a:off x="0" y="0"/>
            <a:ext cx="9144000" cy="6851650"/>
          </a:xfrm>
          <a:prstGeom prst="rect">
            <a:avLst/>
          </a:prstGeom>
          <a:noFill/>
          <a:ln w="9525">
            <a:noFill/>
            <a:miter lim="800000"/>
            <a:headEnd/>
            <a:tailEnd/>
          </a:ln>
        </p:spPr>
      </p:pic>
      <p:sp>
        <p:nvSpPr>
          <p:cNvPr id="29698" name="Text Box 3"/>
          <p:cNvSpPr txBox="1">
            <a:spLocks noChangeArrowheads="1"/>
          </p:cNvSpPr>
          <p:nvPr/>
        </p:nvSpPr>
        <p:spPr bwMode="auto">
          <a:xfrm>
            <a:off x="6376988" y="6477000"/>
            <a:ext cx="2386012" cy="274638"/>
          </a:xfrm>
          <a:prstGeom prst="rect">
            <a:avLst/>
          </a:prstGeom>
          <a:noFill/>
          <a:ln w="9525">
            <a:noFill/>
            <a:miter lim="800000"/>
            <a:headEnd/>
            <a:tailEnd/>
          </a:ln>
        </p:spPr>
        <p:txBody>
          <a:bodyPr>
            <a:spAutoFit/>
          </a:bodyPr>
          <a:lstStyle/>
          <a:p>
            <a:pPr eaLnBrk="0" hangingPunct="0"/>
            <a:r>
              <a:rPr lang="en-US" sz="1200" b="1">
                <a:solidFill>
                  <a:srgbClr val="000000"/>
                </a:solidFill>
              </a:rPr>
              <a:t>Markowitz, ACIP, Oct 2011</a:t>
            </a:r>
          </a:p>
        </p:txBody>
      </p:sp>
      <p:sp>
        <p:nvSpPr>
          <p:cNvPr id="121860" name="Text Box 4"/>
          <p:cNvSpPr txBox="1">
            <a:spLocks noChangeArrowheads="1"/>
          </p:cNvSpPr>
          <p:nvPr/>
        </p:nvSpPr>
        <p:spPr bwMode="auto">
          <a:xfrm>
            <a:off x="4953000" y="1236663"/>
            <a:ext cx="3429000" cy="1139825"/>
          </a:xfrm>
          <a:prstGeom prst="rect">
            <a:avLst/>
          </a:prstGeom>
          <a:noFill/>
          <a:ln w="9525">
            <a:solidFill>
              <a:srgbClr val="000000"/>
            </a:solidFill>
            <a:miter lim="800000"/>
            <a:headEnd/>
            <a:tailEnd/>
          </a:ln>
        </p:spPr>
        <p:txBody>
          <a:bodyPr>
            <a:spAutoFit/>
          </a:bodyPr>
          <a:lstStyle/>
          <a:p>
            <a:pPr eaLnBrk="0" hangingPunct="0"/>
            <a:r>
              <a:rPr lang="en-US" sz="1600" b="1">
                <a:solidFill>
                  <a:srgbClr val="000000"/>
                </a:solidFill>
              </a:rPr>
              <a:t>Risk factors for HPV+ and HPV- oropharyngeal cancers differ:</a:t>
            </a:r>
          </a:p>
          <a:p>
            <a:pPr eaLnBrk="0" hangingPunct="0"/>
            <a:endParaRPr lang="en-US" sz="400" b="1">
              <a:solidFill>
                <a:srgbClr val="000000"/>
              </a:solidFill>
            </a:endParaRPr>
          </a:p>
          <a:p>
            <a:pPr eaLnBrk="0" hangingPunct="0">
              <a:buFontTx/>
              <a:buChar char="•"/>
            </a:pPr>
            <a:r>
              <a:rPr lang="en-US" sz="1600" b="1">
                <a:solidFill>
                  <a:schemeClr val="accent2"/>
                </a:solidFill>
              </a:rPr>
              <a:t>HPV+: sexual behavior, tobacco</a:t>
            </a:r>
          </a:p>
          <a:p>
            <a:pPr eaLnBrk="0" hangingPunct="0">
              <a:buFontTx/>
              <a:buChar char="•"/>
            </a:pPr>
            <a:r>
              <a:rPr lang="en-US" sz="1600" b="1">
                <a:solidFill>
                  <a:schemeClr val="accent2"/>
                </a:solidFill>
              </a:rPr>
              <a:t>HPV-: tobacco, alcohol</a:t>
            </a:r>
          </a:p>
        </p:txBody>
      </p:sp>
      <p:sp>
        <p:nvSpPr>
          <p:cNvPr id="121861" name="Text Box 5"/>
          <p:cNvSpPr txBox="1">
            <a:spLocks noChangeArrowheads="1"/>
          </p:cNvSpPr>
          <p:nvPr/>
        </p:nvSpPr>
        <p:spPr bwMode="auto">
          <a:xfrm>
            <a:off x="4953000" y="4559300"/>
            <a:ext cx="3429000" cy="1384300"/>
          </a:xfrm>
          <a:prstGeom prst="rect">
            <a:avLst/>
          </a:prstGeom>
          <a:noFill/>
          <a:ln w="9525">
            <a:solidFill>
              <a:srgbClr val="000000"/>
            </a:solidFill>
            <a:miter lim="800000"/>
            <a:headEnd/>
            <a:tailEnd/>
          </a:ln>
        </p:spPr>
        <p:txBody>
          <a:bodyPr>
            <a:spAutoFit/>
          </a:bodyPr>
          <a:lstStyle/>
          <a:p>
            <a:pPr eaLnBrk="0" hangingPunct="0"/>
            <a:r>
              <a:rPr lang="en-US" sz="1600" b="1">
                <a:solidFill>
                  <a:srgbClr val="000000"/>
                </a:solidFill>
              </a:rPr>
              <a:t>Survival from HPV+ and HPV- oropharyngeal cancers differs:</a:t>
            </a:r>
          </a:p>
          <a:p>
            <a:pPr eaLnBrk="0" hangingPunct="0"/>
            <a:endParaRPr lang="en-US" sz="400" b="1">
              <a:solidFill>
                <a:srgbClr val="000000"/>
              </a:solidFill>
            </a:endParaRPr>
          </a:p>
          <a:p>
            <a:pPr eaLnBrk="0" hangingPunct="0">
              <a:buFontTx/>
              <a:buChar char="•"/>
            </a:pPr>
            <a:r>
              <a:rPr lang="en-US" sz="1600" b="1">
                <a:solidFill>
                  <a:srgbClr val="009900"/>
                </a:solidFill>
              </a:rPr>
              <a:t>HPV+: 69% reduction in risk of death (after adjustment for age, when dxed, etc.)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P spid="1218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152400" y="1219200"/>
            <a:ext cx="4191000" cy="5638800"/>
          </a:xfrm>
          <a:solidFill>
            <a:schemeClr val="bg1"/>
          </a:solidFill>
        </p:spPr>
        <p:txBody>
          <a:bodyPr/>
          <a:lstStyle/>
          <a:p>
            <a:r>
              <a:rPr lang="en-US" sz="3000" smtClean="0"/>
              <a:t>HPV+ cancers increased from 16.3% (1984) to 71.7% (2004)</a:t>
            </a:r>
          </a:p>
          <a:p>
            <a:endParaRPr lang="en-US" sz="3000" smtClean="0"/>
          </a:p>
          <a:p>
            <a:r>
              <a:rPr lang="en-US" sz="3000" smtClean="0"/>
              <a:t>HPV+ cancers increased by 225%, while HPV- cancers declined 50%</a:t>
            </a:r>
            <a:endParaRPr lang="en-US" sz="3000" i="1" smtClean="0">
              <a:solidFill>
                <a:srgbClr val="722B79"/>
              </a:solidFill>
            </a:endParaRPr>
          </a:p>
        </p:txBody>
      </p:sp>
      <p:sp>
        <p:nvSpPr>
          <p:cNvPr id="16388" name="TextBox 3"/>
          <p:cNvSpPr txBox="1">
            <a:spLocks noChangeArrowheads="1"/>
          </p:cNvSpPr>
          <p:nvPr/>
        </p:nvSpPr>
        <p:spPr bwMode="auto">
          <a:xfrm>
            <a:off x="76200" y="6510338"/>
            <a:ext cx="7391400" cy="261937"/>
          </a:xfrm>
          <a:prstGeom prst="rect">
            <a:avLst/>
          </a:prstGeom>
          <a:noFill/>
          <a:extLst/>
        </p:spPr>
        <p:txBody>
          <a:bodyPr>
            <a:spAutoFit/>
          </a:bodyPr>
          <a:lstStyle>
            <a:defPPr>
              <a:defRPr lang="en-US"/>
            </a:defPPr>
            <a:lvl1pPr lvl="0">
              <a:defRPr sz="1100">
                <a:solidFill>
                  <a:srgbClr val="000000"/>
                </a:solidFill>
              </a:defRPr>
            </a:lvl1pPr>
          </a:lstStyle>
          <a:p>
            <a:pPr>
              <a:defRPr/>
            </a:pPr>
            <a:r>
              <a:rPr lang="en-US" dirty="0">
                <a:solidFill>
                  <a:schemeClr val="accent1">
                    <a:lumMod val="50000"/>
                  </a:schemeClr>
                </a:solidFill>
              </a:rPr>
              <a:t>Chaturvedi, 2011, J Clin Oncol- data from SEER</a:t>
            </a:r>
          </a:p>
        </p:txBody>
      </p:sp>
      <p:pic>
        <p:nvPicPr>
          <p:cNvPr id="30723" name="Picture 1"/>
          <p:cNvPicPr>
            <a:picLocks noChangeAspect="1"/>
          </p:cNvPicPr>
          <p:nvPr/>
        </p:nvPicPr>
        <p:blipFill>
          <a:blip r:embed="rId3"/>
          <a:srcRect/>
          <a:stretch>
            <a:fillRect/>
          </a:stretch>
        </p:blipFill>
        <p:spPr bwMode="auto">
          <a:xfrm>
            <a:off x="4445000" y="495300"/>
            <a:ext cx="4699000" cy="6362700"/>
          </a:xfrm>
          <a:prstGeom prst="rect">
            <a:avLst/>
          </a:prstGeom>
          <a:noFill/>
          <a:ln w="9525">
            <a:solidFill>
              <a:schemeClr val="tx1"/>
            </a:solidFill>
            <a:miter lim="800000"/>
            <a:headEnd/>
            <a:tailEnd/>
          </a:ln>
        </p:spPr>
      </p:pic>
      <p:sp>
        <p:nvSpPr>
          <p:cNvPr id="16386" name="Title 1"/>
          <p:cNvSpPr>
            <a:spLocks noGrp="1"/>
          </p:cNvSpPr>
          <p:nvPr>
            <p:ph type="title"/>
          </p:nvPr>
        </p:nvSpPr>
        <p:spPr>
          <a:xfrm>
            <a:off x="-76200" y="0"/>
            <a:ext cx="9296400" cy="914400"/>
          </a:xfrm>
          <a:solidFill>
            <a:schemeClr val="bg1"/>
          </a:solidFill>
          <a:ln>
            <a:solidFill>
              <a:schemeClr val="tx1"/>
            </a:solidFill>
          </a:ln>
        </p:spPr>
        <p:txBody>
          <a:bodyPr>
            <a:noAutofit/>
          </a:bodyPr>
          <a:lstStyle/>
          <a:p>
            <a:pPr>
              <a:defRPr/>
            </a:pPr>
            <a:r>
              <a:rPr lang="en-US" sz="3600" dirty="0" smtClean="0">
                <a:latin typeface="+mn-lt"/>
              </a:rPr>
              <a:t>HPV-Associated Oropharyngeal </a:t>
            </a:r>
            <a:r>
              <a:rPr lang="en-US" sz="3600" dirty="0">
                <a:latin typeface="+mn-lt"/>
              </a:rPr>
              <a:t>C</a:t>
            </a:r>
            <a:r>
              <a:rPr lang="en-US" sz="3600" dirty="0" smtClean="0">
                <a:latin typeface="+mn-lt"/>
              </a:rPr>
              <a:t>ancers</a:t>
            </a:r>
            <a:endParaRPr lang="en-US" sz="36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57200" y="76200"/>
            <a:ext cx="7924800" cy="6462713"/>
          </a:xfrm>
          <a:prstGeom prst="rect">
            <a:avLst/>
          </a:prstGeom>
          <a:noFill/>
          <a:ln w="9525">
            <a:noFill/>
            <a:miter lim="800000"/>
            <a:headEnd/>
            <a:tailEnd/>
          </a:ln>
        </p:spPr>
        <p:txBody>
          <a:bodyPr>
            <a:spAutoFit/>
          </a:bodyPr>
          <a:lstStyle/>
          <a:p>
            <a:endParaRPr lang="en-US"/>
          </a:p>
          <a:p>
            <a:r>
              <a:rPr lang="en-US" sz="3600" b="1" i="1">
                <a:solidFill>
                  <a:srgbClr val="800000"/>
                </a:solidFill>
              </a:rPr>
              <a:t>Why do we want to protect boys from HPV?</a:t>
            </a:r>
          </a:p>
          <a:p>
            <a:r>
              <a:rPr lang="en-US" sz="3600"/>
              <a:t>Oropharyngeal cancers more common in men </a:t>
            </a:r>
          </a:p>
          <a:p>
            <a:r>
              <a:rPr lang="en-US" sz="3600"/>
              <a:t>No screening test for oropharyngeal cancers</a:t>
            </a:r>
          </a:p>
          <a:p>
            <a:pPr algn="ctr"/>
            <a:r>
              <a:rPr lang="en-US" sz="3600" i="1">
                <a:solidFill>
                  <a:srgbClr val="722B79"/>
                </a:solidFill>
              </a:rPr>
              <a:t>If trends continue, the annual number of HPV-positive oropharyngeal cancers is expected to surpass the annual number of cervical cancers by the year 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1026"/>
          <p:cNvSpPr>
            <a:spLocks noGrp="1" noChangeArrowheads="1"/>
          </p:cNvSpPr>
          <p:nvPr>
            <p:ph type="title"/>
          </p:nvPr>
        </p:nvSpPr>
        <p:spPr>
          <a:xfrm>
            <a:off x="152400" y="685800"/>
            <a:ext cx="8991600" cy="446088"/>
          </a:xfrm>
        </p:spPr>
        <p:txBody>
          <a:bodyPr rtlCol="0">
            <a:normAutofit fontScale="90000"/>
          </a:bodyPr>
          <a:lstStyle/>
          <a:p>
            <a:pPr eaLnBrk="1" fontAlgn="auto" hangingPunct="1">
              <a:spcAft>
                <a:spcPts val="0"/>
              </a:spcAft>
              <a:defRPr/>
            </a:pPr>
            <a:r>
              <a:rPr lang="en-US" sz="3200" dirty="0" smtClean="0"/>
              <a:t>Without vaccination, </a:t>
            </a:r>
            <a:r>
              <a:rPr lang="en-US" sz="3200" dirty="0"/>
              <a:t>a</a:t>
            </a:r>
            <a:r>
              <a:rPr lang="en-US" sz="3200" dirty="0" smtClean="0"/>
              <a:t>nnual </a:t>
            </a:r>
            <a:r>
              <a:rPr lang="en-US" sz="3200" dirty="0"/>
              <a:t>b</a:t>
            </a:r>
            <a:r>
              <a:rPr lang="en-US" sz="3200" dirty="0" smtClean="0"/>
              <a:t>urden </a:t>
            </a:r>
            <a:r>
              <a:rPr lang="en-US" sz="3200" dirty="0"/>
              <a:t>of </a:t>
            </a:r>
            <a:r>
              <a:rPr lang="en-US" sz="3200" dirty="0" smtClean="0"/>
              <a:t>genital HPV </a:t>
            </a:r>
            <a:r>
              <a:rPr lang="en-US" sz="3200" dirty="0"/>
              <a:t>in </a:t>
            </a:r>
            <a:r>
              <a:rPr lang="en-US" sz="3200" dirty="0" smtClean="0"/>
              <a:t>U.S. females: 3 </a:t>
            </a:r>
            <a:r>
              <a:rPr lang="en-US" sz="3200" dirty="0"/>
              <a:t>million cases, </a:t>
            </a:r>
            <a:r>
              <a:rPr lang="en-US" sz="3200" dirty="0" smtClean="0"/>
              <a:t>$7 </a:t>
            </a:r>
            <a:r>
              <a:rPr lang="en-US" sz="3200" dirty="0"/>
              <a:t>billion </a:t>
            </a:r>
          </a:p>
        </p:txBody>
      </p:sp>
      <p:sp>
        <p:nvSpPr>
          <p:cNvPr id="33794" name="Text Box 1037"/>
          <p:cNvSpPr txBox="1">
            <a:spLocks noChangeArrowheads="1"/>
          </p:cNvSpPr>
          <p:nvPr/>
        </p:nvSpPr>
        <p:spPr bwMode="auto">
          <a:xfrm>
            <a:off x="228600" y="6372225"/>
            <a:ext cx="8607425" cy="485775"/>
          </a:xfrm>
          <a:prstGeom prst="rect">
            <a:avLst/>
          </a:prstGeom>
          <a:noFill/>
          <a:ln w="12700">
            <a:noFill/>
            <a:miter lim="800000"/>
            <a:headEnd/>
            <a:tailEnd/>
          </a:ln>
        </p:spPr>
        <p:txBody>
          <a:bodyPr anchor="b">
            <a:spAutoFit/>
          </a:bodyPr>
          <a:lstStyle/>
          <a:p>
            <a:pPr marL="342900" indent="-342900">
              <a:lnSpc>
                <a:spcPct val="80000"/>
              </a:lnSpc>
              <a:spcBef>
                <a:spcPct val="25000"/>
              </a:spcBef>
              <a:buClr>
                <a:srgbClr val="4397C7"/>
              </a:buClr>
              <a:buSzPct val="90000"/>
            </a:pPr>
            <a:r>
              <a:rPr lang="en-US" sz="1400">
                <a:latin typeface="Calibri" pitchFamily="34" charset="0"/>
              </a:rPr>
              <a:t>American Cancer Society. 2008;. Schiffman </a:t>
            </a:r>
            <a:r>
              <a:rPr lang="en-US" sz="1400" i="1">
                <a:latin typeface="Calibri" pitchFamily="34" charset="0"/>
              </a:rPr>
              <a:t>Arch Pathol Lab Med</a:t>
            </a:r>
            <a:r>
              <a:rPr lang="en-US" sz="1400">
                <a:latin typeface="Calibri" pitchFamily="34" charset="0"/>
              </a:rPr>
              <a:t>. 2003;  Koshiol  </a:t>
            </a:r>
          </a:p>
          <a:p>
            <a:pPr marL="342900" indent="-342900">
              <a:lnSpc>
                <a:spcPct val="80000"/>
              </a:lnSpc>
              <a:spcBef>
                <a:spcPct val="25000"/>
              </a:spcBef>
              <a:buClr>
                <a:srgbClr val="4397C7"/>
              </a:buClr>
              <a:buSzPct val="90000"/>
            </a:pPr>
            <a:r>
              <a:rPr lang="en-US" sz="1400" i="1">
                <a:latin typeface="Calibri" pitchFamily="34" charset="0"/>
              </a:rPr>
              <a:t>Sex Transm Dis</a:t>
            </a:r>
            <a:r>
              <a:rPr lang="en-US" sz="1400">
                <a:latin typeface="Calibri" pitchFamily="34" charset="0"/>
              </a:rPr>
              <a:t>. 2004; Insinga, Pharmacoeconomics, 2005</a:t>
            </a:r>
          </a:p>
        </p:txBody>
      </p:sp>
      <p:sp>
        <p:nvSpPr>
          <p:cNvPr id="33795" name="Text Box 1038"/>
          <p:cNvSpPr txBox="1">
            <a:spLocks noChangeArrowheads="1"/>
          </p:cNvSpPr>
          <p:nvPr/>
        </p:nvSpPr>
        <p:spPr bwMode="auto">
          <a:xfrm>
            <a:off x="1800225" y="1905000"/>
            <a:ext cx="3943350" cy="708025"/>
          </a:xfrm>
          <a:prstGeom prst="rect">
            <a:avLst/>
          </a:prstGeom>
          <a:noFill/>
          <a:ln w="12700">
            <a:noFill/>
            <a:miter lim="800000"/>
            <a:headEnd type="none" w="sm" len="sm"/>
            <a:tailEnd type="none" w="sm" len="sm"/>
          </a:ln>
        </p:spPr>
        <p:txBody>
          <a:bodyPr wrap="none">
            <a:spAutoFit/>
          </a:bodyPr>
          <a:lstStyle/>
          <a:p>
            <a:r>
              <a:rPr lang="en-US" sz="2000" b="1">
                <a:latin typeface="Calibri" pitchFamily="34" charset="0"/>
              </a:rPr>
              <a:t>10,846 new cases of cervical cancer</a:t>
            </a:r>
          </a:p>
          <a:p>
            <a:r>
              <a:rPr lang="en-US" sz="2000" b="1">
                <a:latin typeface="Calibri" pitchFamily="34" charset="0"/>
              </a:rPr>
              <a:t>     </a:t>
            </a:r>
            <a:r>
              <a:rPr lang="en-US" sz="2000" b="1" i="1">
                <a:latin typeface="Calibri" pitchFamily="34" charset="0"/>
              </a:rPr>
              <a:t>4,000 deaths</a:t>
            </a:r>
            <a:endParaRPr lang="en-US" sz="2000" b="1">
              <a:latin typeface="Calibri" pitchFamily="34" charset="0"/>
            </a:endParaRPr>
          </a:p>
        </p:txBody>
      </p:sp>
      <p:sp>
        <p:nvSpPr>
          <p:cNvPr id="713743" name="Text Box 1039"/>
          <p:cNvSpPr txBox="1">
            <a:spLocks noChangeArrowheads="1"/>
          </p:cNvSpPr>
          <p:nvPr/>
        </p:nvSpPr>
        <p:spPr bwMode="auto">
          <a:xfrm>
            <a:off x="1203325" y="2655888"/>
            <a:ext cx="184150" cy="519112"/>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a:effectLst>
                <a:outerShdw blurRad="38100" dist="38100" dir="2700000" algn="tl">
                  <a:srgbClr val="000000"/>
                </a:outerShdw>
              </a:effectLst>
              <a:latin typeface="+mn-lt"/>
              <a:cs typeface="+mn-cs"/>
            </a:endParaRPr>
          </a:p>
        </p:txBody>
      </p:sp>
      <p:sp>
        <p:nvSpPr>
          <p:cNvPr id="713744" name="Text Box 1040"/>
          <p:cNvSpPr txBox="1">
            <a:spLocks noChangeArrowheads="1"/>
          </p:cNvSpPr>
          <p:nvPr/>
        </p:nvSpPr>
        <p:spPr bwMode="auto">
          <a:xfrm>
            <a:off x="1203325" y="2601913"/>
            <a:ext cx="184150" cy="396875"/>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sz="2000">
              <a:effectLst>
                <a:outerShdw blurRad="38100" dist="38100" dir="2700000" algn="tl">
                  <a:srgbClr val="000000"/>
                </a:outerShdw>
              </a:effectLst>
              <a:latin typeface="+mn-lt"/>
              <a:cs typeface="+mn-cs"/>
            </a:endParaRPr>
          </a:p>
        </p:txBody>
      </p:sp>
      <p:sp>
        <p:nvSpPr>
          <p:cNvPr id="33798" name="Text Box 1041"/>
          <p:cNvSpPr txBox="1">
            <a:spLocks noChangeArrowheads="1"/>
          </p:cNvSpPr>
          <p:nvPr/>
        </p:nvSpPr>
        <p:spPr bwMode="auto">
          <a:xfrm>
            <a:off x="1285875" y="2971800"/>
            <a:ext cx="4429125" cy="396875"/>
          </a:xfrm>
          <a:prstGeom prst="rect">
            <a:avLst/>
          </a:prstGeom>
          <a:noFill/>
          <a:ln w="12700">
            <a:noFill/>
            <a:miter lim="800000"/>
            <a:headEnd type="none" w="sm" len="sm"/>
            <a:tailEnd type="none" w="sm" len="sm"/>
          </a:ln>
        </p:spPr>
        <p:txBody>
          <a:bodyPr wrap="none">
            <a:spAutoFit/>
          </a:bodyPr>
          <a:lstStyle/>
          <a:p>
            <a:r>
              <a:rPr lang="en-US" sz="2000" b="1">
                <a:latin typeface="Calibri" pitchFamily="34" charset="0"/>
              </a:rPr>
              <a:t>330,000 new cases of HSIL (CIN2/3)</a:t>
            </a:r>
          </a:p>
        </p:txBody>
      </p:sp>
      <p:sp>
        <p:nvSpPr>
          <p:cNvPr id="33799" name="Text Box 1042"/>
          <p:cNvSpPr txBox="1">
            <a:spLocks noChangeArrowheads="1"/>
          </p:cNvSpPr>
          <p:nvPr/>
        </p:nvSpPr>
        <p:spPr bwMode="auto">
          <a:xfrm>
            <a:off x="76200" y="4953000"/>
            <a:ext cx="4510088" cy="396875"/>
          </a:xfrm>
          <a:prstGeom prst="rect">
            <a:avLst/>
          </a:prstGeom>
          <a:noFill/>
          <a:ln w="12700">
            <a:noFill/>
            <a:miter lim="800000"/>
            <a:headEnd type="none" w="sm" len="sm"/>
            <a:tailEnd type="none" w="sm" len="sm"/>
          </a:ln>
        </p:spPr>
        <p:txBody>
          <a:bodyPr wrap="none">
            <a:spAutoFit/>
          </a:bodyPr>
          <a:lstStyle/>
          <a:p>
            <a:r>
              <a:rPr lang="en-US" sz="2000" b="1">
                <a:latin typeface="Calibri" pitchFamily="34" charset="0"/>
              </a:rPr>
              <a:t>1.4 million new cases of LSIL (CIN1)</a:t>
            </a:r>
          </a:p>
        </p:txBody>
      </p:sp>
      <p:sp>
        <p:nvSpPr>
          <p:cNvPr id="33800" name="Text Box 1043"/>
          <p:cNvSpPr txBox="1">
            <a:spLocks noChangeArrowheads="1"/>
          </p:cNvSpPr>
          <p:nvPr/>
        </p:nvSpPr>
        <p:spPr bwMode="auto">
          <a:xfrm>
            <a:off x="625475" y="3962400"/>
            <a:ext cx="4479925" cy="396875"/>
          </a:xfrm>
          <a:prstGeom prst="rect">
            <a:avLst/>
          </a:prstGeom>
          <a:noFill/>
          <a:ln w="12700">
            <a:noFill/>
            <a:miter lim="800000"/>
            <a:headEnd type="none" w="sm" len="sm"/>
            <a:tailEnd type="none" w="sm" len="sm"/>
          </a:ln>
        </p:spPr>
        <p:txBody>
          <a:bodyPr wrap="none">
            <a:spAutoFit/>
          </a:bodyPr>
          <a:lstStyle/>
          <a:p>
            <a:r>
              <a:rPr lang="en-US" sz="2000" b="1">
                <a:latin typeface="Calibri" pitchFamily="34" charset="0"/>
              </a:rPr>
              <a:t>1 million new cases of genital warts</a:t>
            </a:r>
          </a:p>
        </p:txBody>
      </p:sp>
      <p:grpSp>
        <p:nvGrpSpPr>
          <p:cNvPr id="33801" name="Diagram 2"/>
          <p:cNvGrpSpPr>
            <a:grpSpLocks/>
          </p:cNvGrpSpPr>
          <p:nvPr/>
        </p:nvGrpSpPr>
        <p:grpSpPr bwMode="auto">
          <a:xfrm>
            <a:off x="3962400" y="1295400"/>
            <a:ext cx="5372100" cy="4813300"/>
            <a:chOff x="1542" y="895"/>
            <a:chExt cx="3384" cy="3032"/>
          </a:xfrm>
        </p:grpSpPr>
        <p:sp>
          <p:nvSpPr>
            <p:cNvPr id="33802" name="AutoShape 3"/>
            <p:cNvSpPr>
              <a:spLocks noChangeAspect="1" noChangeArrowheads="1" noTextEdit="1"/>
            </p:cNvSpPr>
            <p:nvPr/>
          </p:nvSpPr>
          <p:spPr bwMode="auto">
            <a:xfrm>
              <a:off x="1542" y="895"/>
              <a:ext cx="3384" cy="3032"/>
            </a:xfrm>
            <a:prstGeom prst="rect">
              <a:avLst/>
            </a:prstGeom>
            <a:noFill/>
            <a:ln w="9525">
              <a:noFill/>
              <a:miter lim="800000"/>
              <a:headEnd/>
              <a:tailEnd/>
            </a:ln>
          </p:spPr>
          <p:txBody>
            <a:bodyPr/>
            <a:lstStyle/>
            <a:p>
              <a:endParaRPr lang="en-US"/>
            </a:p>
          </p:txBody>
        </p:sp>
        <p:sp>
          <p:nvSpPr>
            <p:cNvPr id="33803" name="_s3076"/>
            <p:cNvSpPr>
              <a:spLocks noChangeArrowheads="1"/>
            </p:cNvSpPr>
            <p:nvPr/>
          </p:nvSpPr>
          <p:spPr bwMode="auto">
            <a:xfrm flipV="1">
              <a:off x="2869" y="1147"/>
              <a:ext cx="730" cy="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190 w 21600"/>
                <a:gd name="T13" fmla="*/ 7211 h 21600"/>
                <a:gd name="T14" fmla="*/ 14410 w 21600"/>
                <a:gd name="T15" fmla="*/ 14389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chemeClr val="hlink"/>
            </a:solidFill>
            <a:ln w="28575">
              <a:solidFill>
                <a:schemeClr val="tx1"/>
              </a:solidFill>
              <a:miter lim="800000"/>
              <a:headEnd/>
              <a:tailEnd/>
            </a:ln>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pitchFamily="34" charset="-128"/>
                </a:rPr>
                <a:t> </a:t>
              </a:r>
            </a:p>
          </p:txBody>
        </p:sp>
        <p:sp>
          <p:nvSpPr>
            <p:cNvPr id="33804" name="_s3077"/>
            <p:cNvSpPr>
              <a:spLocks noChangeArrowheads="1"/>
            </p:cNvSpPr>
            <p:nvPr/>
          </p:nvSpPr>
          <p:spPr bwMode="auto">
            <a:xfrm flipV="1">
              <a:off x="2504" y="1779"/>
              <a:ext cx="1460" cy="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8 w 21600"/>
                <a:gd name="T13" fmla="*/ 4511 h 21600"/>
                <a:gd name="T14" fmla="*/ 17102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9933"/>
            </a:solidFill>
            <a:ln w="28575">
              <a:solidFill>
                <a:schemeClr val="tx1"/>
              </a:solidFill>
              <a:miter lim="800000"/>
              <a:headEnd/>
              <a:tailEnd/>
            </a:ln>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pitchFamily="34" charset="-128"/>
                </a:rPr>
                <a:t> </a:t>
              </a:r>
            </a:p>
          </p:txBody>
        </p:sp>
        <p:sp>
          <p:nvSpPr>
            <p:cNvPr id="33805" name="_s3078"/>
            <p:cNvSpPr>
              <a:spLocks noChangeArrowheads="1"/>
            </p:cNvSpPr>
            <p:nvPr/>
          </p:nvSpPr>
          <p:spPr bwMode="auto">
            <a:xfrm flipV="1">
              <a:off x="2140" y="2411"/>
              <a:ext cx="2188" cy="63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3 w 21600"/>
                <a:gd name="T13" fmla="*/ 3594 h 21600"/>
                <a:gd name="T14" fmla="*/ 17997 w 21600"/>
                <a:gd name="T15" fmla="*/ 18006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close/>
                </a:path>
              </a:pathLst>
            </a:custGeom>
            <a:solidFill>
              <a:srgbClr val="FFCC00"/>
            </a:solidFill>
            <a:ln w="28575">
              <a:solidFill>
                <a:schemeClr val="tx1"/>
              </a:solidFill>
              <a:miter lim="800000"/>
              <a:headEnd/>
              <a:tailEnd/>
            </a:ln>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pitchFamily="34" charset="-128"/>
                </a:rPr>
                <a:t>  </a:t>
              </a:r>
            </a:p>
          </p:txBody>
        </p:sp>
        <p:sp>
          <p:nvSpPr>
            <p:cNvPr id="33806" name="_s3079"/>
            <p:cNvSpPr>
              <a:spLocks noChangeArrowheads="1"/>
            </p:cNvSpPr>
            <p:nvPr/>
          </p:nvSpPr>
          <p:spPr bwMode="auto">
            <a:xfrm flipV="1">
              <a:off x="1775" y="3042"/>
              <a:ext cx="2918" cy="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3 w 21600"/>
                <a:gd name="T13" fmla="*/ 3144 h 21600"/>
                <a:gd name="T14" fmla="*/ 18447 w 21600"/>
                <a:gd name="T15" fmla="*/ 18456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close/>
                </a:path>
              </a:pathLst>
            </a:custGeom>
            <a:solidFill>
              <a:srgbClr val="FFCC66"/>
            </a:solidFill>
            <a:ln w="28575">
              <a:solidFill>
                <a:schemeClr val="tx1"/>
              </a:solidFill>
              <a:miter lim="800000"/>
              <a:headEnd/>
              <a:tailEnd/>
            </a:ln>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pitchFamily="34" charset="-128"/>
                </a:rPr>
                <a:t>  </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2400" y="304800"/>
            <a:ext cx="5486400" cy="792163"/>
          </a:xfrm>
        </p:spPr>
        <p:txBody>
          <a:bodyPr>
            <a:normAutofit fontScale="90000"/>
          </a:bodyPr>
          <a:lstStyle/>
          <a:p>
            <a:pPr eaLnBrk="1" hangingPunct="1">
              <a:defRPr/>
            </a:pPr>
            <a:r>
              <a:rPr sz="3600" smtClean="0"/>
              <a:t>HPV infection causes preterm delivery</a:t>
            </a:r>
          </a:p>
        </p:txBody>
      </p:sp>
      <p:sp>
        <p:nvSpPr>
          <p:cNvPr id="6" name="Content Placeholder 5"/>
          <p:cNvSpPr>
            <a:spLocks noGrp="1"/>
          </p:cNvSpPr>
          <p:nvPr>
            <p:ph idx="1"/>
          </p:nvPr>
        </p:nvSpPr>
        <p:spPr>
          <a:xfrm>
            <a:off x="152400" y="1219200"/>
            <a:ext cx="8534400" cy="5105400"/>
          </a:xfrm>
        </p:spPr>
        <p:txBody>
          <a:bodyPr>
            <a:noAutofit/>
          </a:bodyPr>
          <a:lstStyle/>
          <a:p>
            <a:pPr eaLnBrk="1" fontAlgn="auto" hangingPunct="1">
              <a:spcAft>
                <a:spcPts val="0"/>
              </a:spcAft>
              <a:defRPr/>
            </a:pPr>
            <a:r>
              <a:rPr sz="2800">
                <a:solidFill>
                  <a:schemeClr val="accent1">
                    <a:lumMod val="50000"/>
                  </a:schemeClr>
                </a:solidFill>
              </a:rPr>
              <a:t>330,000 women undergo cone/</a:t>
            </a:r>
          </a:p>
          <a:p>
            <a:pPr marL="0" indent="0" eaLnBrk="1" fontAlgn="auto" hangingPunct="1">
              <a:spcAft>
                <a:spcPts val="0"/>
              </a:spcAft>
              <a:buFont typeface="Wingdings 3" pitchFamily="18" charset="2"/>
              <a:buNone/>
              <a:defRPr/>
            </a:pPr>
            <a:r>
              <a:rPr sz="2800">
                <a:solidFill>
                  <a:schemeClr val="accent1">
                    <a:lumMod val="50000"/>
                  </a:schemeClr>
                </a:solidFill>
              </a:rPr>
              <a:t>LEEP procedures every year </a:t>
            </a:r>
          </a:p>
          <a:p>
            <a:pPr eaLnBrk="1" fontAlgn="auto" hangingPunct="1">
              <a:spcAft>
                <a:spcPts val="0"/>
              </a:spcAft>
              <a:defRPr/>
            </a:pPr>
            <a:r>
              <a:rPr sz="2800">
                <a:solidFill>
                  <a:schemeClr val="accent1">
                    <a:lumMod val="50000"/>
                  </a:schemeClr>
                </a:solidFill>
              </a:rPr>
              <a:t>LEEP/HPV infection associated </a:t>
            </a:r>
          </a:p>
          <a:p>
            <a:pPr marL="0" indent="0" eaLnBrk="1" fontAlgn="auto" hangingPunct="1">
              <a:spcAft>
                <a:spcPts val="0"/>
              </a:spcAft>
              <a:buFont typeface="Wingdings 3" pitchFamily="18" charset="2"/>
              <a:buNone/>
              <a:defRPr/>
            </a:pPr>
            <a:r>
              <a:rPr sz="2800">
                <a:solidFill>
                  <a:schemeClr val="accent1">
                    <a:lumMod val="50000"/>
                  </a:schemeClr>
                </a:solidFill>
              </a:rPr>
              <a:t>with obstetric morbidity</a:t>
            </a:r>
          </a:p>
          <a:p>
            <a:pPr lvl="1" eaLnBrk="1" fontAlgn="auto" hangingPunct="1">
              <a:spcAft>
                <a:spcPts val="0"/>
              </a:spcAft>
              <a:defRPr/>
            </a:pPr>
            <a:r>
              <a:rPr b="0">
                <a:solidFill>
                  <a:schemeClr val="accent1">
                    <a:lumMod val="50000"/>
                  </a:schemeClr>
                </a:solidFill>
              </a:rPr>
              <a:t>Preterm delivery</a:t>
            </a:r>
          </a:p>
          <a:p>
            <a:pPr lvl="1" eaLnBrk="1" fontAlgn="auto" hangingPunct="1">
              <a:spcAft>
                <a:spcPts val="0"/>
              </a:spcAft>
              <a:defRPr/>
            </a:pPr>
            <a:r>
              <a:rPr b="0">
                <a:solidFill>
                  <a:schemeClr val="accent1">
                    <a:lumMod val="50000"/>
                  </a:schemeClr>
                </a:solidFill>
              </a:rPr>
              <a:t>Preterm rupture of membranes</a:t>
            </a:r>
          </a:p>
          <a:p>
            <a:pPr lvl="1" eaLnBrk="1" fontAlgn="auto" hangingPunct="1">
              <a:spcAft>
                <a:spcPts val="0"/>
              </a:spcAft>
              <a:defRPr/>
            </a:pPr>
            <a:r>
              <a:rPr b="0">
                <a:solidFill>
                  <a:schemeClr val="accent1">
                    <a:lumMod val="50000"/>
                  </a:schemeClr>
                </a:solidFill>
              </a:rPr>
              <a:t>Low birth weight </a:t>
            </a:r>
          </a:p>
          <a:p>
            <a:pPr lvl="1" eaLnBrk="1" fontAlgn="auto" hangingPunct="1">
              <a:spcAft>
                <a:spcPts val="0"/>
              </a:spcAft>
              <a:defRPr/>
            </a:pPr>
            <a:r>
              <a:rPr b="0" i="1">
                <a:solidFill>
                  <a:schemeClr val="accent1">
                    <a:lumMod val="50000"/>
                  </a:schemeClr>
                </a:solidFill>
              </a:rPr>
              <a:t>Long term developmental outcomes, neonatal intensive care costs</a:t>
            </a:r>
          </a:p>
          <a:p>
            <a:pPr marL="457200" lvl="1" indent="0" eaLnBrk="1" fontAlgn="auto" hangingPunct="1">
              <a:spcAft>
                <a:spcPts val="0"/>
              </a:spcAft>
              <a:buFont typeface="Wingdings 3" pitchFamily="18" charset="2"/>
              <a:buNone/>
              <a:defRPr/>
            </a:pPr>
            <a:r>
              <a:rPr i="1">
                <a:solidFill>
                  <a:schemeClr val="tx1"/>
                </a:solidFill>
              </a:rPr>
              <a:t>HPV vaccination can prevent preterm deliveries!</a:t>
            </a:r>
          </a:p>
        </p:txBody>
      </p:sp>
      <p:pic>
        <p:nvPicPr>
          <p:cNvPr id="35843" name="Picture 3" descr="17040"/>
          <p:cNvPicPr>
            <a:picLocks noChangeAspect="1" noChangeArrowheads="1"/>
          </p:cNvPicPr>
          <p:nvPr/>
        </p:nvPicPr>
        <p:blipFill>
          <a:blip r:embed="rId3"/>
          <a:srcRect l="50427" b="26009"/>
          <a:stretch>
            <a:fillRect/>
          </a:stretch>
        </p:blipFill>
        <p:spPr bwMode="auto">
          <a:xfrm>
            <a:off x="5715000" y="152400"/>
            <a:ext cx="3254375" cy="3886200"/>
          </a:xfrm>
          <a:prstGeom prst="rect">
            <a:avLst/>
          </a:prstGeom>
          <a:noFill/>
          <a:ln w="25400">
            <a:solidFill>
              <a:srgbClr val="000000"/>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 calcmode="lin" valueType="num">
                                      <p:cBhvr additive="base">
                                        <p:cTn id="7"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HPV Vaccine</a:t>
            </a:r>
            <a:endParaRPr lang="en-US" sz="3100" i="1" dirty="0"/>
          </a:p>
        </p:txBody>
      </p:sp>
      <p:sp>
        <p:nvSpPr>
          <p:cNvPr id="3" name="Text Placeholder 2"/>
          <p:cNvSpPr>
            <a:spLocks noGrp="1"/>
          </p:cNvSpPr>
          <p:nvPr>
            <p:ph type="body" idx="1"/>
          </p:nvPr>
        </p:nvSpPr>
        <p:spPr/>
        <p:txBody>
          <a:bodyPr rtlCol="0">
            <a:normAutofit/>
          </a:bodyPr>
          <a:lstStyle/>
          <a:p>
            <a:pPr eaLnBrk="1" fontAlgn="auto" hangingPunct="1">
              <a:spcAft>
                <a:spcPts val="0"/>
              </a:spcAft>
              <a:defRPr/>
            </a:pPr>
            <a:r>
              <a:rPr lang="en-US" sz="4000" dirty="0" smtClean="0"/>
              <a:t>Recommendations, Safety,  Impact, &amp; Coverage Rates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eaLnBrk="1" hangingPunct="1">
              <a:defRPr/>
            </a:pPr>
            <a:r>
              <a:rPr sz="4000" smtClean="0"/>
              <a:t>HPV Prophylactic Vaccines</a:t>
            </a:r>
          </a:p>
        </p:txBody>
      </p:sp>
      <p:sp>
        <p:nvSpPr>
          <p:cNvPr id="16387" name="Rectangle 3"/>
          <p:cNvSpPr>
            <a:spLocks noGrp="1" noChangeArrowheads="1"/>
          </p:cNvSpPr>
          <p:nvPr>
            <p:ph type="body" sz="half" idx="1"/>
          </p:nvPr>
        </p:nvSpPr>
        <p:spPr>
          <a:xfrm>
            <a:off x="609600" y="1828800"/>
            <a:ext cx="4800600" cy="4495800"/>
          </a:xfrm>
        </p:spPr>
        <p:txBody>
          <a:bodyPr rtlCol="0">
            <a:normAutofit fontScale="40000" lnSpcReduction="20000"/>
          </a:bodyPr>
          <a:lstStyle/>
          <a:p>
            <a:pPr eaLnBrk="1" fontAlgn="auto" hangingPunct="1">
              <a:spcAft>
                <a:spcPts val="0"/>
              </a:spcAft>
              <a:defRPr/>
            </a:pPr>
            <a:r>
              <a:rPr lang="en-US" sz="8600" dirty="0">
                <a:solidFill>
                  <a:schemeClr val="accent1">
                    <a:lumMod val="50000"/>
                  </a:schemeClr>
                </a:solidFill>
                <a:latin typeface="+mn-lt"/>
              </a:rPr>
              <a:t>Recombinant L1 capsid proteins that form “virus like” particles (VLP) </a:t>
            </a:r>
          </a:p>
          <a:p>
            <a:pPr eaLnBrk="1" fontAlgn="auto" hangingPunct="1">
              <a:spcAft>
                <a:spcPts val="0"/>
              </a:spcAft>
              <a:defRPr/>
            </a:pPr>
            <a:r>
              <a:rPr lang="en-US" sz="8600" dirty="0">
                <a:solidFill>
                  <a:schemeClr val="accent1">
                    <a:lumMod val="50000"/>
                  </a:schemeClr>
                </a:solidFill>
                <a:latin typeface="+mn-lt"/>
              </a:rPr>
              <a:t>Non-infectious and </a:t>
            </a:r>
            <a:r>
              <a:rPr lang="en-US" sz="8600" dirty="0" smtClean="0">
                <a:solidFill>
                  <a:schemeClr val="accent1">
                    <a:lumMod val="50000"/>
                  </a:schemeClr>
                </a:solidFill>
                <a:latin typeface="+mn-lt"/>
              </a:rPr>
              <a:t>non-oncogenic</a:t>
            </a:r>
            <a:endParaRPr lang="en-US" sz="8600" dirty="0">
              <a:solidFill>
                <a:schemeClr val="accent1">
                  <a:lumMod val="50000"/>
                </a:schemeClr>
              </a:solidFill>
              <a:latin typeface="+mn-lt"/>
            </a:endParaRPr>
          </a:p>
          <a:p>
            <a:pPr eaLnBrk="1" fontAlgn="auto" hangingPunct="1">
              <a:spcAft>
                <a:spcPts val="0"/>
              </a:spcAft>
              <a:defRPr/>
            </a:pPr>
            <a:r>
              <a:rPr lang="en-US" sz="8600" dirty="0">
                <a:solidFill>
                  <a:schemeClr val="accent1">
                    <a:lumMod val="50000"/>
                  </a:schemeClr>
                </a:solidFill>
                <a:latin typeface="+mn-lt"/>
              </a:rPr>
              <a:t>Produce higher levels of neutralizing antibody than natural </a:t>
            </a:r>
            <a:r>
              <a:rPr lang="en-US" sz="8600" dirty="0" smtClean="0">
                <a:solidFill>
                  <a:schemeClr val="accent1">
                    <a:lumMod val="50000"/>
                  </a:schemeClr>
                </a:solidFill>
                <a:latin typeface="+mn-lt"/>
              </a:rPr>
              <a:t>infection</a:t>
            </a:r>
            <a:endParaRPr lang="en-US" sz="8600" dirty="0">
              <a:solidFill>
                <a:schemeClr val="accent1">
                  <a:lumMod val="50000"/>
                </a:schemeClr>
              </a:solidFill>
              <a:latin typeface="+mn-lt"/>
            </a:endParaRPr>
          </a:p>
        </p:txBody>
      </p:sp>
      <p:pic>
        <p:nvPicPr>
          <p:cNvPr id="39939" name="Picture 5" descr="1"/>
          <p:cNvPicPr>
            <a:picLocks noGrp="1" noChangeAspect="1" noChangeArrowheads="1"/>
          </p:cNvPicPr>
          <p:nvPr>
            <p:ph sz="half" idx="2"/>
          </p:nvPr>
        </p:nvPicPr>
        <p:blipFill>
          <a:blip r:embed="rId3"/>
          <a:srcRect/>
          <a:stretch>
            <a:fillRect/>
          </a:stretch>
        </p:blipFill>
        <p:spPr>
          <a:xfrm>
            <a:off x="5768975" y="1863725"/>
            <a:ext cx="2921000" cy="2403475"/>
          </a:xfrm>
        </p:spPr>
      </p:pic>
      <p:sp>
        <p:nvSpPr>
          <p:cNvPr id="39940" name="Text Box 4"/>
          <p:cNvSpPr txBox="1">
            <a:spLocks noChangeArrowheads="1"/>
          </p:cNvSpPr>
          <p:nvPr/>
        </p:nvSpPr>
        <p:spPr bwMode="auto">
          <a:xfrm>
            <a:off x="6096000" y="2743200"/>
            <a:ext cx="2590800" cy="366713"/>
          </a:xfrm>
          <a:prstGeom prst="rect">
            <a:avLst/>
          </a:prstGeom>
          <a:noFill/>
          <a:ln w="38100" algn="ctr">
            <a:noFill/>
            <a:miter lim="800000"/>
            <a:headEnd/>
            <a:tailEnd/>
          </a:ln>
        </p:spPr>
        <p:txBody>
          <a:bodyPr>
            <a:spAutoFit/>
          </a:bodyPr>
          <a:lstStyle/>
          <a:p>
            <a:pPr algn="ctr">
              <a:spcBef>
                <a:spcPct val="50000"/>
              </a:spcBef>
            </a:pPr>
            <a:endParaRPr lang="en-US">
              <a:latin typeface="Calibri" pitchFamily="34" charset="0"/>
            </a:endParaRPr>
          </a:p>
        </p:txBody>
      </p:sp>
      <p:sp>
        <p:nvSpPr>
          <p:cNvPr id="16390" name="Text Box 6"/>
          <p:cNvSpPr txBox="1">
            <a:spLocks noChangeArrowheads="1"/>
          </p:cNvSpPr>
          <p:nvPr/>
        </p:nvSpPr>
        <p:spPr bwMode="auto">
          <a:xfrm>
            <a:off x="6324600" y="4419600"/>
            <a:ext cx="1828800" cy="461963"/>
          </a:xfrm>
          <a:prstGeom prst="rect">
            <a:avLst/>
          </a:prstGeom>
          <a:noFill/>
          <a:ln w="38100" algn="ctr">
            <a:noFill/>
            <a:miter lim="800000"/>
            <a:headEnd/>
            <a:tailEnd/>
          </a:ln>
        </p:spPr>
        <p:txBody>
          <a:bodyPr>
            <a:spAutoFit/>
          </a:bodyPr>
          <a:lstStyle/>
          <a:p>
            <a:pPr algn="ctr" fontAlgn="auto">
              <a:spcBef>
                <a:spcPct val="50000"/>
              </a:spcBef>
              <a:spcAft>
                <a:spcPts val="0"/>
              </a:spcAft>
              <a:defRPr/>
            </a:pPr>
            <a:r>
              <a:rPr lang="en-US" sz="2400" b="1" dirty="0">
                <a:solidFill>
                  <a:schemeClr val="accent1">
                    <a:lumMod val="50000"/>
                  </a:schemeClr>
                </a:solidFill>
                <a:latin typeface="+mn-lt"/>
                <a:cs typeface="+mn-cs"/>
              </a:rPr>
              <a:t>HPV VLP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0" y="0"/>
            <a:ext cx="9144000" cy="609600"/>
          </a:xfrm>
        </p:spPr>
        <p:txBody>
          <a:bodyPr anchor="t"/>
          <a:lstStyle/>
          <a:p>
            <a:r>
              <a:rPr lang="en-US" sz="3600" smtClean="0"/>
              <a:t>ACIP HPV Vaccine Recommendations</a:t>
            </a:r>
          </a:p>
        </p:txBody>
      </p:sp>
      <p:graphicFrame>
        <p:nvGraphicFramePr>
          <p:cNvPr id="69635" name="Group 3"/>
          <p:cNvGraphicFramePr>
            <a:graphicFrameLocks noGrp="1"/>
          </p:cNvGraphicFramePr>
          <p:nvPr>
            <p:ph idx="4294967295"/>
          </p:nvPr>
        </p:nvGraphicFramePr>
        <p:xfrm>
          <a:off x="152400" y="731838"/>
          <a:ext cx="8915400" cy="5135562"/>
        </p:xfrm>
        <a:graphic>
          <a:graphicData uri="http://schemas.openxmlformats.org/drawingml/2006/table">
            <a:tbl>
              <a:tblPr/>
              <a:tblGrid>
                <a:gridCol w="2070352"/>
                <a:gridCol w="2144232"/>
                <a:gridCol w="4700816"/>
              </a:tblGrid>
              <a:tr h="60268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Population</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ahoma" charset="0"/>
                          <a:ea typeface="ＭＳ Ｐゴシック" charset="0"/>
                          <a:cs typeface="Arial" charset="0"/>
                        </a:rPr>
                        <a:t>Recommendation</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16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Females</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11-12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(as young as 9)</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Routine vaccination with either </a:t>
                      </a:r>
                      <a:r>
                        <a:rPr kumimoji="0" lang="en-US" sz="2400" b="1" i="0" u="none" strike="noStrike" cap="none" normalizeH="0" baseline="0">
                          <a:ln>
                            <a:noFill/>
                          </a:ln>
                          <a:solidFill>
                            <a:srgbClr val="000000"/>
                          </a:solidFill>
                          <a:effectLst/>
                          <a:latin typeface="Tahoma" charset="0"/>
                          <a:ea typeface="ＭＳ Ｐゴシック" charset="0"/>
                          <a:cs typeface="Arial" charset="0"/>
                        </a:rPr>
                        <a:t>HPV4</a:t>
                      </a:r>
                      <a:r>
                        <a:rPr kumimoji="0" lang="en-US" sz="2400" b="0" i="0" u="none" strike="noStrike" cap="none" normalizeH="0" baseline="0">
                          <a:ln>
                            <a:noFill/>
                          </a:ln>
                          <a:solidFill>
                            <a:srgbClr val="000000"/>
                          </a:solidFill>
                          <a:effectLst/>
                          <a:latin typeface="Tahoma" charset="0"/>
                          <a:ea typeface="ＭＳ Ｐゴシック" charset="0"/>
                          <a:cs typeface="Arial" charset="0"/>
                        </a:rPr>
                        <a:t> or </a:t>
                      </a:r>
                      <a:r>
                        <a:rPr kumimoji="0" lang="en-US" sz="2400" b="1" i="0" u="none" strike="noStrike" cap="none" normalizeH="0" baseline="0">
                          <a:ln>
                            <a:noFill/>
                          </a:ln>
                          <a:solidFill>
                            <a:srgbClr val="000000"/>
                          </a:solidFill>
                          <a:effectLst/>
                          <a:latin typeface="Tahoma" charset="0"/>
                          <a:ea typeface="ＭＳ Ｐゴシック" charset="0"/>
                          <a:cs typeface="Arial" charset="0"/>
                        </a:rPr>
                        <a:t>HPV2</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16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cs typeface="Arial" charset="0"/>
                      </a:endParaRP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13-26</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Routine catch-up vaccination either </a:t>
                      </a:r>
                      <a:r>
                        <a:rPr kumimoji="0" lang="en-US" sz="2400" b="1" i="0" u="none" strike="noStrike" cap="none" normalizeH="0" baseline="0" dirty="0">
                          <a:ln>
                            <a:noFill/>
                          </a:ln>
                          <a:solidFill>
                            <a:srgbClr val="000000"/>
                          </a:solidFill>
                          <a:effectLst/>
                          <a:latin typeface="Tahoma" charset="0"/>
                          <a:ea typeface="ＭＳ Ｐゴシック" charset="0"/>
                          <a:cs typeface="Arial" charset="0"/>
                        </a:rPr>
                        <a:t>HPV4</a:t>
                      </a:r>
                      <a:r>
                        <a:rPr kumimoji="0" lang="en-US" sz="2400" b="0" i="0" u="none" strike="noStrike" cap="none" normalizeH="0" baseline="0" dirty="0">
                          <a:ln>
                            <a:noFill/>
                          </a:ln>
                          <a:solidFill>
                            <a:srgbClr val="000000"/>
                          </a:solidFill>
                          <a:effectLst/>
                          <a:latin typeface="Tahoma" charset="0"/>
                          <a:ea typeface="ＭＳ Ｐゴシック" charset="0"/>
                          <a:cs typeface="Arial" charset="0"/>
                        </a:rPr>
                        <a:t> or </a:t>
                      </a:r>
                      <a:r>
                        <a:rPr kumimoji="0" lang="en-US" sz="2400" b="1" i="0" u="none" strike="noStrike" cap="none" normalizeH="0" baseline="0" dirty="0">
                          <a:ln>
                            <a:noFill/>
                          </a:ln>
                          <a:solidFill>
                            <a:srgbClr val="000000"/>
                          </a:solidFill>
                          <a:effectLst/>
                          <a:latin typeface="Tahoma" charset="0"/>
                          <a:ea typeface="ＭＳ Ｐゴシック" charset="0"/>
                          <a:cs typeface="Arial" charset="0"/>
                        </a:rPr>
                        <a:t>HPV2</a:t>
                      </a:r>
                      <a:r>
                        <a:rPr kumimoji="0" lang="en-US" sz="2400" b="0" i="0" u="none" strike="noStrike" cap="none" normalizeH="0" baseline="0" dirty="0">
                          <a:ln>
                            <a:noFill/>
                          </a:ln>
                          <a:solidFill>
                            <a:srgbClr val="000000"/>
                          </a:solidFill>
                          <a:effectLst/>
                          <a:latin typeface="Tahoma" charset="0"/>
                          <a:ea typeface="ＭＳ Ｐゴシック" charset="0"/>
                          <a:cs typeface="Arial" charset="0"/>
                        </a:rPr>
                        <a:t>*</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799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Males</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11-12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charset="0"/>
                          <a:ea typeface="ＭＳ Ｐゴシック" charset="0"/>
                          <a:cs typeface="Arial" charset="0"/>
                        </a:rPr>
                        <a:t>(as young as 9)</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Routine vaccination with </a:t>
                      </a:r>
                      <a:r>
                        <a:rPr kumimoji="0" lang="en-US" sz="2400" b="1" i="0" u="none" strike="noStrike" cap="none" normalizeH="0" baseline="0" dirty="0">
                          <a:ln>
                            <a:noFill/>
                          </a:ln>
                          <a:solidFill>
                            <a:srgbClr val="000000"/>
                          </a:solidFill>
                          <a:effectLst/>
                          <a:latin typeface="Tahoma" charset="0"/>
                          <a:ea typeface="ＭＳ Ｐゴシック" charset="0"/>
                          <a:cs typeface="Arial" charset="0"/>
                        </a:rPr>
                        <a:t>HPV4</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6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cs typeface="Arial" charset="0"/>
                      </a:endParaRP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13-21</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ahoma" charset="0"/>
                          <a:ea typeface="ＭＳ Ｐゴシック" charset="0"/>
                          <a:cs typeface="Arial" charset="0"/>
                        </a:rPr>
                        <a:t>Catch</a:t>
                      </a:r>
                      <a:r>
                        <a:rPr kumimoji="0" lang="en-US" sz="2400" b="0" i="0" u="none" strike="noStrike" cap="none" normalizeH="0" baseline="0" dirty="0">
                          <a:ln>
                            <a:noFill/>
                          </a:ln>
                          <a:solidFill>
                            <a:srgbClr val="000000"/>
                          </a:solidFill>
                          <a:effectLst/>
                          <a:latin typeface="Tahoma" charset="0"/>
                          <a:ea typeface="ＭＳ Ｐゴシック" charset="0"/>
                          <a:cs typeface="Arial" charset="0"/>
                        </a:rPr>
                        <a:t>-up vaccination </a:t>
                      </a:r>
                      <a:r>
                        <a:rPr kumimoji="0" lang="en-US" sz="2400" b="1" i="0" u="none" strike="noStrike" cap="none" normalizeH="0" baseline="0" dirty="0">
                          <a:ln>
                            <a:noFill/>
                          </a:ln>
                          <a:solidFill>
                            <a:srgbClr val="000000"/>
                          </a:solidFill>
                          <a:effectLst/>
                          <a:latin typeface="Tahoma" charset="0"/>
                          <a:ea typeface="ＭＳ Ｐゴシック" charset="0"/>
                          <a:cs typeface="Arial" charset="0"/>
                        </a:rPr>
                        <a:t>HPV4</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6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ahoma" charset="0"/>
                        <a:ea typeface="ＭＳ Ｐゴシック" charset="0"/>
                        <a:cs typeface="Arial" charset="0"/>
                      </a:endParaRP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22-26</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Permissive recommendation </a:t>
                      </a:r>
                      <a:r>
                        <a:rPr kumimoji="0" lang="en-US" sz="2400" b="1" i="0" u="none" strike="noStrike" cap="none" normalizeH="0" baseline="0">
                          <a:ln>
                            <a:noFill/>
                          </a:ln>
                          <a:solidFill>
                            <a:srgbClr val="000000"/>
                          </a:solidFill>
                          <a:effectLst/>
                          <a:latin typeface="Tahoma" charset="0"/>
                          <a:ea typeface="ＭＳ Ｐゴシック" charset="0"/>
                          <a:cs typeface="Arial" charset="0"/>
                        </a:rPr>
                        <a:t>HPV4</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16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ＭＳ Ｐゴシック" charset="0"/>
                          <a:cs typeface="Arial" charset="0"/>
                        </a:rPr>
                        <a:t>MSM &amp; HIV+ Males</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ＭＳ Ｐゴシック" charset="0"/>
                          <a:cs typeface="Arial" charset="0"/>
                        </a:rPr>
                        <a:t>22-26</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ahoma" charset="0"/>
                          <a:ea typeface="ＭＳ Ｐゴシック" charset="0"/>
                          <a:cs typeface="Arial" charset="0"/>
                        </a:rPr>
                        <a:t>Catch</a:t>
                      </a:r>
                      <a:r>
                        <a:rPr kumimoji="0" lang="en-US" sz="2400" b="0" i="0" u="none" strike="noStrike" cap="none" normalizeH="0" baseline="0" dirty="0">
                          <a:ln>
                            <a:noFill/>
                          </a:ln>
                          <a:solidFill>
                            <a:srgbClr val="000000"/>
                          </a:solidFill>
                          <a:effectLst/>
                          <a:latin typeface="Tahoma" charset="0"/>
                          <a:ea typeface="ＭＳ Ｐゴシック" charset="0"/>
                          <a:cs typeface="Arial" charset="0"/>
                        </a:rPr>
                        <a:t>-up vaccination </a:t>
                      </a:r>
                      <a:r>
                        <a:rPr kumimoji="0" lang="en-US" sz="2400" b="1" i="0" u="none" strike="noStrike" cap="none" normalizeH="0" baseline="0" dirty="0">
                          <a:ln>
                            <a:noFill/>
                          </a:ln>
                          <a:solidFill>
                            <a:srgbClr val="000000"/>
                          </a:solidFill>
                          <a:effectLst/>
                          <a:latin typeface="Tahoma" charset="0"/>
                          <a:ea typeface="ＭＳ Ｐゴシック" charset="0"/>
                          <a:cs typeface="Arial" charset="0"/>
                        </a:rPr>
                        <a:t>HPV4</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2021" name="Text Box 4"/>
          <p:cNvSpPr txBox="1">
            <a:spLocks noChangeArrowheads="1"/>
          </p:cNvSpPr>
          <p:nvPr/>
        </p:nvSpPr>
        <p:spPr bwMode="auto">
          <a:xfrm>
            <a:off x="533400" y="6276975"/>
            <a:ext cx="6081713" cy="581025"/>
          </a:xfrm>
          <a:prstGeom prst="rect">
            <a:avLst/>
          </a:prstGeom>
          <a:noFill/>
          <a:ln w="9525">
            <a:noFill/>
            <a:miter lim="800000"/>
            <a:headEnd/>
            <a:tailEnd/>
          </a:ln>
        </p:spPr>
        <p:txBody>
          <a:bodyPr>
            <a:spAutoFit/>
          </a:bodyPr>
          <a:lstStyle/>
          <a:p>
            <a:r>
              <a:rPr lang="en-US" sz="1600" i="1">
                <a:ea typeface="MS PGothic" pitchFamily="34" charset="-128"/>
              </a:rPr>
              <a:t>MMWR, May 28 2010; 59(20):626-629 , 630-632</a:t>
            </a:r>
          </a:p>
          <a:p>
            <a:r>
              <a:rPr lang="en-US" sz="1600" i="1">
                <a:ea typeface="MS PGothic" pitchFamily="34" charset="-128"/>
              </a:rPr>
              <a:t>MMWR , December 23 2011; 60(50);1705-1708 </a:t>
            </a:r>
          </a:p>
        </p:txBody>
      </p:sp>
      <p:sp>
        <p:nvSpPr>
          <p:cNvPr id="42022" name="TextBox 6"/>
          <p:cNvSpPr txBox="1">
            <a:spLocks noChangeArrowheads="1"/>
          </p:cNvSpPr>
          <p:nvPr/>
        </p:nvSpPr>
        <p:spPr bwMode="auto">
          <a:xfrm>
            <a:off x="457200" y="5881688"/>
            <a:ext cx="6386513" cy="366712"/>
          </a:xfrm>
          <a:prstGeom prst="rect">
            <a:avLst/>
          </a:prstGeom>
          <a:noFill/>
          <a:ln w="9525">
            <a:noFill/>
            <a:miter lim="800000"/>
            <a:headEnd/>
            <a:tailEnd/>
          </a:ln>
        </p:spPr>
        <p:txBody>
          <a:bodyPr wrap="none">
            <a:spAutoFit/>
          </a:bodyPr>
          <a:lstStyle/>
          <a:p>
            <a:r>
              <a:rPr lang="en-US">
                <a:latin typeface="Tahoma" pitchFamily="34" charset="0"/>
                <a:ea typeface="MS PGothic" pitchFamily="34" charset="-128"/>
              </a:rPr>
              <a:t>* Irrespective of history of abnormal Pap, HPV, genital warts </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7772400" cy="2971800"/>
          </a:xfrm>
        </p:spPr>
        <p:txBody>
          <a:bodyPr rtlCol="0">
            <a:normAutofit fontScale="90000"/>
          </a:bodyPr>
          <a:lstStyle/>
          <a:p>
            <a:pPr eaLnBrk="1" fontAlgn="auto" hangingPunct="1">
              <a:spcAft>
                <a:spcPts val="0"/>
              </a:spcAft>
              <a:defRPr/>
            </a:pPr>
            <a:r>
              <a:rPr lang="en-US" dirty="0" smtClean="0"/>
              <a:t>Is it safe?</a:t>
            </a:r>
            <a:br>
              <a:rPr lang="en-US" dirty="0" smtClean="0"/>
            </a:br>
            <a:r>
              <a:rPr lang="en-US" dirty="0" smtClean="0"/>
              <a:t>Does it work?</a:t>
            </a:r>
            <a:br>
              <a:rPr lang="en-US" dirty="0" smtClean="0"/>
            </a:br>
            <a:r>
              <a:rPr lang="en-US" dirty="0" smtClean="0"/>
              <a:t>Will it change my child’s behavior?</a:t>
            </a:r>
            <a:br>
              <a:rPr lang="en-US" dirty="0" smtClean="0"/>
            </a:br>
            <a:endParaRPr lang="en-US" dirty="0"/>
          </a:p>
        </p:txBody>
      </p:sp>
      <p:sp>
        <p:nvSpPr>
          <p:cNvPr id="3" name="Text Placeholder 2"/>
          <p:cNvSpPr>
            <a:spLocks noGrp="1"/>
          </p:cNvSpPr>
          <p:nvPr>
            <p:ph type="body" idx="1"/>
          </p:nvPr>
        </p:nvSpPr>
        <p:spPr>
          <a:xfrm>
            <a:off x="609600" y="685800"/>
            <a:ext cx="7772400" cy="1500188"/>
          </a:xfrm>
        </p:spPr>
        <p:txBody>
          <a:bodyPr rtlCol="0">
            <a:normAutofit/>
          </a:bodyPr>
          <a:lstStyle/>
          <a:p>
            <a:pPr eaLnBrk="1" fontAlgn="auto" hangingPunct="1">
              <a:spcAft>
                <a:spcPts val="0"/>
              </a:spcAft>
              <a:defRPr/>
            </a:pPr>
            <a:r>
              <a:rPr lang="en-US" sz="2800" dirty="0"/>
              <a:t>P</a:t>
            </a:r>
            <a:r>
              <a:rPr lang="en-US" sz="2800" dirty="0" smtClean="0"/>
              <a:t>arents and adolescents want to know…</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sz="4000" smtClean="0"/>
              <a:t>HPV Vaccine Safety</a:t>
            </a:r>
          </a:p>
        </p:txBody>
      </p:sp>
      <p:sp>
        <p:nvSpPr>
          <p:cNvPr id="46082" name="Content Placeholder 4"/>
          <p:cNvSpPr>
            <a:spLocks noGrp="1"/>
          </p:cNvSpPr>
          <p:nvPr>
            <p:ph idx="1"/>
          </p:nvPr>
        </p:nvSpPr>
        <p:spPr>
          <a:xfrm>
            <a:off x="457200" y="1219200"/>
            <a:ext cx="8229600" cy="4876800"/>
          </a:xfrm>
        </p:spPr>
        <p:txBody>
          <a:bodyPr/>
          <a:lstStyle/>
          <a:p>
            <a:pPr eaLnBrk="1" hangingPunct="1"/>
            <a:r>
              <a:rPr sz="2800"/>
              <a:t>Most common adverse events reported were considered mild</a:t>
            </a:r>
          </a:p>
          <a:p>
            <a:pPr eaLnBrk="1" hangingPunct="1"/>
            <a:r>
              <a:rPr sz="2800"/>
              <a:t>For serious adverse events reported, no unusual pattern or clustering that would suggest that the events were caused by the HPV vaccine</a:t>
            </a:r>
          </a:p>
          <a:p>
            <a:pPr eaLnBrk="1" hangingPunct="1"/>
            <a:r>
              <a:rPr sz="2800"/>
              <a:t>These findings are similar to the safety reviews of MCV4 and Tdap vaccines</a:t>
            </a:r>
          </a:p>
          <a:p>
            <a:pPr eaLnBrk="1" hangingPunct="1"/>
            <a:r>
              <a:rPr sz="2800"/>
              <a:t>57 million doses of HPV vaccine distributed in US since 2006</a:t>
            </a:r>
          </a:p>
          <a:p>
            <a:pPr eaLnBrk="1" hangingPunct="1"/>
            <a:r>
              <a:rPr sz="2800"/>
              <a:t>100 million doses worldwide (Europe, Australia)</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bwMode="auto">
          <a:extLst>
            <a:ext uri="{909E8E84-426E-40dd-AFC4-6F175D3DCCD1}"/>
            <a:ext uri="{91240B29-F687-4f45-9708-019B960494DF}"/>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defRPr/>
            </a:pPr>
            <a:r>
              <a:rPr lang="en-US" altLang="en-US" sz="1200" smtClean="0">
                <a:latin typeface="Verdana" pitchFamily="34" charset="0"/>
              </a:rPr>
              <a:t>Adult Immunization Conference 2014</a:t>
            </a:r>
          </a:p>
        </p:txBody>
      </p:sp>
      <p:sp>
        <p:nvSpPr>
          <p:cNvPr id="4099" name="Rectangle 2"/>
          <p:cNvSpPr>
            <a:spLocks noGrp="1" noChangeArrowheads="1"/>
          </p:cNvSpPr>
          <p:nvPr>
            <p:ph type="title"/>
          </p:nvPr>
        </p:nvSpPr>
        <p:spPr/>
        <p:txBody>
          <a:bodyPr>
            <a:normAutofit fontScale="90000"/>
          </a:bodyPr>
          <a:lstStyle/>
          <a:p>
            <a:pPr eaLnBrk="1" hangingPunct="1">
              <a:defRPr/>
            </a:pPr>
            <a:r>
              <a:rPr lang="en-US" sz="3600" dirty="0"/>
              <a:t/>
            </a:r>
            <a:br>
              <a:rPr lang="en-US" sz="3600" dirty="0"/>
            </a:br>
            <a:r>
              <a:rPr lang="en-US" sz="3600" dirty="0"/>
              <a:t>Presenter Disclosure Information</a:t>
            </a:r>
            <a:br>
              <a:rPr lang="en-US" sz="3600" dirty="0"/>
            </a:br>
            <a:r>
              <a:rPr lang="en-US" sz="3600" dirty="0" smtClean="0"/>
              <a:t>Rebecca B. Perkins MD MSc</a:t>
            </a:r>
            <a:r>
              <a:rPr lang="en-US" sz="3600" dirty="0"/>
              <a:t/>
            </a:r>
            <a:br>
              <a:rPr lang="en-US" sz="3600" dirty="0"/>
            </a:br>
            <a:endParaRPr lang="en-US" sz="3600" dirty="0"/>
          </a:p>
        </p:txBody>
      </p:sp>
      <p:graphicFrame>
        <p:nvGraphicFramePr>
          <p:cNvPr id="126042" name="Group 90"/>
          <p:cNvGraphicFramePr>
            <a:graphicFrameLocks noGrp="1"/>
          </p:cNvGraphicFramePr>
          <p:nvPr>
            <p:ph idx="1"/>
          </p:nvPr>
        </p:nvGraphicFramePr>
        <p:xfrm>
          <a:off x="457200" y="1600200"/>
          <a:ext cx="8229600" cy="4306888"/>
        </p:xfrm>
        <a:graphic>
          <a:graphicData uri="http://schemas.openxmlformats.org/drawingml/2006/table">
            <a:tbl>
              <a:tblPr/>
              <a:tblGrid>
                <a:gridCol w="2590800"/>
                <a:gridCol w="5638800"/>
              </a:tblGrid>
              <a:tr h="685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Consultant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No relevant conflicts of interest to declare or relevant conflict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99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Grant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Research/Support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No relevant conflicts of interest to declare or relevant conflict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Speaker</a:t>
                      </a:r>
                      <a:r>
                        <a:rPr kumimoji="0" lang="ja-JP" altLang="en-US" sz="1800" b="0" i="0" u="none" strike="noStrike" cap="none" normalizeH="0" baseline="0">
                          <a:ln>
                            <a:noFill/>
                          </a:ln>
                          <a:solidFill>
                            <a:schemeClr val="tx1"/>
                          </a:solidFill>
                          <a:effectLst/>
                          <a:latin typeface="Verdana" charset="0"/>
                          <a:ea typeface="ＭＳ Ｐゴシック" charset="0"/>
                          <a:cs typeface="Arial" charset="0"/>
                        </a:rPr>
                        <a:t>’</a:t>
                      </a:r>
                      <a:r>
                        <a:rPr kumimoji="0" lang="en-US" sz="1800" b="0" i="0" u="none" strike="noStrike" cap="none" normalizeH="0" baseline="0">
                          <a:ln>
                            <a:noFill/>
                          </a:ln>
                          <a:solidFill>
                            <a:schemeClr val="tx1"/>
                          </a:solidFill>
                          <a:effectLst/>
                          <a:latin typeface="Verdana" charset="0"/>
                          <a:ea typeface="ＭＳ Ｐゴシック" charset="0"/>
                          <a:cs typeface="Arial" charset="0"/>
                        </a:rPr>
                        <a:t>s Bureau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No relevant conflicts of interest to declare or relevant conflict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Major Stockholder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No relevant conflicts of interest to declare or relevant conflict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Other Financial or Material Interest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No relevant conflicts of interest to declare or relevant conflict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Off Label Use of Vaccines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Will be discussed, but in accordance with current ACIP recommendations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152400"/>
            <a:ext cx="8229600" cy="762000"/>
          </a:xfrm>
        </p:spPr>
        <p:txBody>
          <a:bodyPr/>
          <a:lstStyle/>
          <a:p>
            <a:pPr eaLnBrk="1" hangingPunct="1"/>
            <a:r>
              <a:rPr lang="en-US" smtClean="0"/>
              <a:t>HPV vaccine long-term safety data</a:t>
            </a:r>
          </a:p>
        </p:txBody>
      </p:sp>
      <p:sp>
        <p:nvSpPr>
          <p:cNvPr id="48130" name="Content Placeholder 2"/>
          <p:cNvSpPr>
            <a:spLocks noGrp="1"/>
          </p:cNvSpPr>
          <p:nvPr>
            <p:ph idx="1"/>
          </p:nvPr>
        </p:nvSpPr>
        <p:spPr>
          <a:xfrm>
            <a:off x="457200" y="838200"/>
            <a:ext cx="8229600" cy="5410200"/>
          </a:xfrm>
        </p:spPr>
        <p:txBody>
          <a:bodyPr/>
          <a:lstStyle/>
          <a:p>
            <a:pPr eaLnBrk="1" hangingPunct="1"/>
            <a:r>
              <a:rPr lang="en-US" sz="2700" smtClean="0"/>
              <a:t>Kaiser-Permanente: 190,000 females who received ≥ 1 dose of HPV vaccine August 2006 and March 2008</a:t>
            </a:r>
          </a:p>
          <a:p>
            <a:pPr eaLnBrk="1" hangingPunct="1"/>
            <a:r>
              <a:rPr lang="en-US" sz="2700" smtClean="0"/>
              <a:t>No increase in emergency room visits, hospitalizations, or any of 200 categories of illnesses</a:t>
            </a:r>
          </a:p>
          <a:p>
            <a:pPr eaLnBrk="1" hangingPunct="1"/>
            <a:r>
              <a:rPr lang="en-US" sz="2700" smtClean="0"/>
              <a:t>Karolinska Institute: Register based cohort study, Denmark and Sweden, October 2006 to December 2010.</a:t>
            </a:r>
          </a:p>
          <a:p>
            <a:pPr eaLnBrk="1" hangingPunct="1"/>
            <a:r>
              <a:rPr lang="en-US" sz="2700" smtClean="0"/>
              <a:t>997,585 girls aged 10-17, among whom 296,826 received a total of 696,420 qHPV vaccine doses</a:t>
            </a:r>
          </a:p>
          <a:p>
            <a:pPr eaLnBrk="1" hangingPunct="1"/>
            <a:r>
              <a:rPr lang="en-US" sz="2700" smtClean="0"/>
              <a:t>No increase in auto-immune disease, thromboembolic disease, neurologic disease</a:t>
            </a:r>
          </a:p>
        </p:txBody>
      </p:sp>
      <p:sp>
        <p:nvSpPr>
          <p:cNvPr id="48131" name="TextBox 3"/>
          <p:cNvSpPr txBox="1">
            <a:spLocks noChangeArrowheads="1"/>
          </p:cNvSpPr>
          <p:nvPr/>
        </p:nvSpPr>
        <p:spPr bwMode="auto">
          <a:xfrm>
            <a:off x="304800" y="6172200"/>
            <a:ext cx="6364288" cy="641350"/>
          </a:xfrm>
          <a:prstGeom prst="rect">
            <a:avLst/>
          </a:prstGeom>
          <a:noFill/>
          <a:ln w="9525">
            <a:noFill/>
            <a:miter lim="800000"/>
            <a:headEnd/>
            <a:tailEnd/>
          </a:ln>
        </p:spPr>
        <p:txBody>
          <a:bodyPr wrap="none">
            <a:spAutoFit/>
          </a:bodyPr>
          <a:lstStyle/>
          <a:p>
            <a:r>
              <a:rPr lang="en-US">
                <a:latin typeface="Calibri" pitchFamily="34" charset="0"/>
              </a:rPr>
              <a:t>Arnheim-Dahlström, BMJ, Oct 2013</a:t>
            </a:r>
          </a:p>
          <a:p>
            <a:r>
              <a:rPr lang="en-US">
                <a:latin typeface="Calibri" pitchFamily="34" charset="0"/>
              </a:rPr>
              <a:t>Klein NP, Archives of Pediatrics and Adolescent Medicine Oct 2012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533400"/>
            <a:ext cx="8229600" cy="1143000"/>
          </a:xfrm>
        </p:spPr>
        <p:txBody>
          <a:bodyPr/>
          <a:lstStyle/>
          <a:p>
            <a:r>
              <a:rPr lang="en-US" sz="2800" smtClean="0"/>
              <a:t>Serious and nonserious reports of adverse events after administration of HPV4 vaccine in females, by year — Vaccine Adverse Event Reporting System, United States, June 2006–March 2013</a:t>
            </a:r>
          </a:p>
        </p:txBody>
      </p:sp>
      <p:pic>
        <p:nvPicPr>
          <p:cNvPr id="49154" name="Picture 4"/>
          <p:cNvPicPr>
            <a:picLocks noChangeAspect="1"/>
          </p:cNvPicPr>
          <p:nvPr/>
        </p:nvPicPr>
        <p:blipFill>
          <a:blip r:embed="rId2"/>
          <a:srcRect/>
          <a:stretch>
            <a:fillRect/>
          </a:stretch>
        </p:blipFill>
        <p:spPr bwMode="auto">
          <a:xfrm>
            <a:off x="381000" y="2333625"/>
            <a:ext cx="8763000" cy="44481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52400" y="274638"/>
            <a:ext cx="8839200" cy="487362"/>
          </a:xfrm>
        </p:spPr>
        <p:txBody>
          <a:bodyPr>
            <a:normAutofit fontScale="90000"/>
          </a:bodyPr>
          <a:lstStyle/>
          <a:p>
            <a:pPr eaLnBrk="1" hangingPunct="1">
              <a:defRPr/>
            </a:pPr>
            <a:r>
              <a:rPr sz="4000" smtClean="0"/>
              <a:t>HPV Vaccine Impact: US</a:t>
            </a:r>
          </a:p>
        </p:txBody>
      </p:sp>
      <p:sp>
        <p:nvSpPr>
          <p:cNvPr id="3" name="Content Placeholder 2"/>
          <p:cNvSpPr>
            <a:spLocks noGrp="1"/>
          </p:cNvSpPr>
          <p:nvPr>
            <p:ph idx="1"/>
          </p:nvPr>
        </p:nvSpPr>
        <p:spPr>
          <a:xfrm>
            <a:off x="457200" y="914400"/>
            <a:ext cx="8229600" cy="5486400"/>
          </a:xfrm>
        </p:spPr>
        <p:txBody>
          <a:bodyPr/>
          <a:lstStyle/>
          <a:p>
            <a:pPr marL="0" indent="0" eaLnBrk="1" fontAlgn="auto" hangingPunct="1">
              <a:spcAft>
                <a:spcPts val="0"/>
              </a:spcAft>
              <a:buFont typeface="Wingdings 3" pitchFamily="18" charset="2"/>
              <a:buNone/>
              <a:defRPr/>
            </a:pPr>
            <a:endParaRPr sz="1100">
              <a:solidFill>
                <a:schemeClr val="accent1">
                  <a:lumMod val="50000"/>
                </a:schemeClr>
              </a:solidFill>
            </a:endParaRPr>
          </a:p>
          <a:p>
            <a:pPr marL="0" indent="0" eaLnBrk="1" fontAlgn="auto" hangingPunct="1">
              <a:spcAft>
                <a:spcPts val="0"/>
              </a:spcAft>
              <a:buFont typeface="Wingdings 3" pitchFamily="18" charset="2"/>
              <a:buNone/>
              <a:defRPr/>
            </a:pPr>
            <a:r>
              <a:rPr sz="2800">
                <a:solidFill>
                  <a:schemeClr val="accent1">
                    <a:lumMod val="50000"/>
                  </a:schemeClr>
                </a:solidFill>
              </a:rPr>
              <a:t> 33% of teens are fully vaccinated</a:t>
            </a:r>
          </a:p>
          <a:p>
            <a:pPr eaLnBrk="1" fontAlgn="auto" hangingPunct="1">
              <a:spcAft>
                <a:spcPts val="0"/>
              </a:spcAft>
              <a:defRPr/>
            </a:pPr>
            <a:r>
              <a:rPr sz="2800">
                <a:solidFill>
                  <a:schemeClr val="accent1">
                    <a:lumMod val="50000"/>
                  </a:schemeClr>
                </a:solidFill>
              </a:rPr>
              <a:t> 56% decline in HPV 6/11/16/18 in girls age 14-19</a:t>
            </a:r>
          </a:p>
          <a:p>
            <a:pPr eaLnBrk="1" fontAlgn="auto" hangingPunct="1">
              <a:spcAft>
                <a:spcPts val="0"/>
              </a:spcAft>
              <a:defRPr/>
            </a:pPr>
            <a:r>
              <a:rPr sz="2800">
                <a:solidFill>
                  <a:schemeClr val="accent1">
                    <a:lumMod val="50000"/>
                  </a:schemeClr>
                </a:solidFill>
              </a:rPr>
              <a:t> 20% decrease in all CIN2/3 among 21-24 year olds</a:t>
            </a:r>
          </a:p>
          <a:p>
            <a:pPr eaLnBrk="1" fontAlgn="auto" hangingPunct="1">
              <a:spcAft>
                <a:spcPts val="0"/>
              </a:spcAft>
              <a:defRPr/>
            </a:pPr>
            <a:r>
              <a:rPr sz="2800">
                <a:solidFill>
                  <a:schemeClr val="accent1">
                    <a:lumMod val="50000"/>
                  </a:schemeClr>
                </a:solidFill>
              </a:rPr>
              <a:t> Substantial decrease in genital warts among female military under age 26 between 2007 to 2010</a:t>
            </a:r>
          </a:p>
        </p:txBody>
      </p:sp>
      <p:sp>
        <p:nvSpPr>
          <p:cNvPr id="4" name="TextBox 3"/>
          <p:cNvSpPr txBox="1"/>
          <p:nvPr/>
        </p:nvSpPr>
        <p:spPr>
          <a:xfrm>
            <a:off x="152400" y="6248400"/>
            <a:ext cx="6477000" cy="430213"/>
          </a:xfrm>
          <a:prstGeom prst="rect">
            <a:avLst/>
          </a:prstGeom>
          <a:noFill/>
        </p:spPr>
        <p:txBody>
          <a:bodyPr>
            <a:spAutoFit/>
          </a:bodyPr>
          <a:lstStyle/>
          <a:p>
            <a:pPr fontAlgn="auto">
              <a:spcBef>
                <a:spcPts val="0"/>
              </a:spcBef>
              <a:spcAft>
                <a:spcPts val="0"/>
              </a:spcAft>
              <a:defRPr/>
            </a:pPr>
            <a:r>
              <a:rPr lang="en-US" sz="1100" dirty="0">
                <a:solidFill>
                  <a:schemeClr val="accent1">
                    <a:lumMod val="50000"/>
                  </a:schemeClr>
                </a:solidFill>
                <a:latin typeface="+mn-lt"/>
                <a:cs typeface="+mn-cs"/>
              </a:rPr>
              <a:t>Garland et al, Prev Med 2011; Ali et al, BMJ 2013; Markowitz JID 2013; </a:t>
            </a:r>
            <a:r>
              <a:rPr lang="en-US" sz="1100" dirty="0" err="1">
                <a:solidFill>
                  <a:schemeClr val="accent1">
                    <a:lumMod val="50000"/>
                  </a:schemeClr>
                </a:solidFill>
                <a:latin typeface="+mn-lt"/>
                <a:cs typeface="+mn-cs"/>
              </a:rPr>
              <a:t>Niccolai</a:t>
            </a:r>
            <a:r>
              <a:rPr lang="en-US" sz="1100" dirty="0">
                <a:solidFill>
                  <a:schemeClr val="accent1">
                    <a:lumMod val="50000"/>
                  </a:schemeClr>
                </a:solidFill>
                <a:latin typeface="+mn-lt"/>
                <a:cs typeface="+mn-cs"/>
              </a:rPr>
              <a:t>, </a:t>
            </a:r>
            <a:r>
              <a:rPr lang="en-US" sz="1100" dirty="0">
                <a:latin typeface="+mn-lt"/>
                <a:cs typeface="+mn-cs"/>
              </a:rPr>
              <a:t>Cancer </a:t>
            </a:r>
            <a:r>
              <a:rPr lang="en-US" sz="1100" dirty="0" err="1">
                <a:latin typeface="+mn-lt"/>
                <a:cs typeface="+mn-cs"/>
              </a:rPr>
              <a:t>Epidemiol</a:t>
            </a:r>
            <a:r>
              <a:rPr lang="en-US" sz="1100" dirty="0">
                <a:latin typeface="+mn-lt"/>
                <a:cs typeface="+mn-cs"/>
              </a:rPr>
              <a:t> Biomarkers </a:t>
            </a:r>
            <a:r>
              <a:rPr lang="en-US" sz="1100" dirty="0" err="1">
                <a:latin typeface="+mn-lt"/>
                <a:cs typeface="+mn-cs"/>
              </a:rPr>
              <a:t>Prev</a:t>
            </a:r>
            <a:r>
              <a:rPr lang="en-US" sz="1100" dirty="0">
                <a:latin typeface="+mn-lt"/>
                <a:cs typeface="+mn-cs"/>
              </a:rPr>
              <a:t> 2013; </a:t>
            </a:r>
            <a:r>
              <a:rPr lang="en-US" sz="1100" dirty="0" err="1">
                <a:latin typeface="+mn-lt"/>
                <a:cs typeface="+mn-cs"/>
              </a:rPr>
              <a:t>Nsouli-Maktabi</a:t>
            </a:r>
            <a:r>
              <a:rPr lang="en-US" sz="1100" dirty="0">
                <a:latin typeface="+mn-lt"/>
                <a:cs typeface="+mn-cs"/>
              </a:rPr>
              <a:t> MSMR 2013</a:t>
            </a:r>
            <a:endParaRPr lang="en-US" sz="1100" dirty="0">
              <a:solidFill>
                <a:schemeClr val="accent1">
                  <a:lumMod val="50000"/>
                </a:schemeClr>
              </a:solidFill>
              <a:latin typeface="+mn-lt"/>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493713" y="288925"/>
            <a:ext cx="8493125" cy="777875"/>
          </a:xfrm>
          <a:prstGeom prst="rect">
            <a:avLst/>
          </a:prstGeom>
          <a:noFill/>
          <a:ln w="9525">
            <a:noFill/>
            <a:miter lim="800000"/>
            <a:headEnd/>
            <a:tailEnd/>
          </a:ln>
        </p:spPr>
        <p:txBody>
          <a:bodyPr lIns="0" tIns="0" rIns="0" bIns="0"/>
          <a:lstStyle/>
          <a:p>
            <a:pPr algn="ctr" defTabSz="41433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en-GB" sz="2200" b="1">
                <a:solidFill>
                  <a:srgbClr val="000000"/>
                </a:solidFill>
                <a:ea typeface="MS PGothic" pitchFamily="34" charset="-128"/>
              </a:rPr>
              <a:t>Genital warts in Australia 2004-11</a:t>
            </a:r>
          </a:p>
          <a:p>
            <a:pPr algn="ctr" defTabSz="41433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en-GB" sz="2200" b="1">
                <a:solidFill>
                  <a:srgbClr val="000000"/>
                </a:solidFill>
                <a:ea typeface="MS PGothic" pitchFamily="34" charset="-128"/>
              </a:rPr>
              <a:t>70% vaccination rate</a:t>
            </a:r>
          </a:p>
        </p:txBody>
      </p:sp>
      <p:sp>
        <p:nvSpPr>
          <p:cNvPr id="52226" name="Text Box 3"/>
          <p:cNvSpPr txBox="1">
            <a:spLocks noChangeArrowheads="1"/>
          </p:cNvSpPr>
          <p:nvPr/>
        </p:nvSpPr>
        <p:spPr bwMode="auto">
          <a:xfrm>
            <a:off x="304800" y="6248400"/>
            <a:ext cx="4770438" cy="260350"/>
          </a:xfrm>
          <a:prstGeom prst="rect">
            <a:avLst/>
          </a:prstGeom>
          <a:noFill/>
          <a:ln w="9525">
            <a:noFill/>
            <a:miter lim="800000"/>
            <a:headEnd/>
            <a:tailEnd/>
          </a:ln>
        </p:spPr>
        <p:txBody>
          <a:bodyPr lIns="0" tIns="0" rIns="0" bIns="0"/>
          <a:lstStyle/>
          <a:p>
            <a:pPr defTabSz="414338" hangingPunct="0">
              <a:lnSpc>
                <a:spcPct val="93000"/>
              </a:lnSpc>
              <a:buClr>
                <a:srgbClr val="000000"/>
              </a:buClr>
              <a:buSzPct val="45000"/>
              <a:buFont typeface="Wingdings" pitchFamily="2" charset="2"/>
              <a:buNone/>
              <a:tabLst>
                <a:tab pos="657225" algn="l"/>
                <a:tab pos="1312863" algn="l"/>
                <a:tab pos="1970088" algn="l"/>
                <a:tab pos="2627313" algn="l"/>
                <a:tab pos="3282950" algn="l"/>
              </a:tabLst>
            </a:pPr>
            <a:r>
              <a:rPr lang="en-GB" sz="1300" b="1">
                <a:solidFill>
                  <a:srgbClr val="000000"/>
                </a:solidFill>
                <a:ea typeface="MS PGothic" pitchFamily="34" charset="-128"/>
              </a:rPr>
              <a:t>Ali H et al. BMJ 2013;346:bmj.f2032</a:t>
            </a:r>
          </a:p>
          <a:p>
            <a:pPr defTabSz="414338" hangingPunct="0">
              <a:lnSpc>
                <a:spcPct val="93000"/>
              </a:lnSpc>
              <a:buClr>
                <a:srgbClr val="000000"/>
              </a:buClr>
              <a:buSzPct val="45000"/>
              <a:buFont typeface="Wingdings" pitchFamily="2" charset="2"/>
              <a:buNone/>
              <a:tabLst>
                <a:tab pos="657225" algn="l"/>
                <a:tab pos="1312863" algn="l"/>
                <a:tab pos="1970088" algn="l"/>
                <a:tab pos="2627313" algn="l"/>
                <a:tab pos="3282950" algn="l"/>
              </a:tabLst>
            </a:pPr>
            <a:r>
              <a:rPr lang="en-GB" sz="1300" b="1">
                <a:solidFill>
                  <a:srgbClr val="000000"/>
                </a:solidFill>
                <a:ea typeface="MS PGothic" pitchFamily="34" charset="-128"/>
              </a:rPr>
              <a:t>©2013 by British Medical Journal Publishing Group</a:t>
            </a:r>
          </a:p>
        </p:txBody>
      </p:sp>
      <p:pic>
        <p:nvPicPr>
          <p:cNvPr id="66566" name="Picture 6"/>
          <p:cNvPicPr>
            <a:picLocks noChangeAspect="1" noChangeArrowheads="1"/>
          </p:cNvPicPr>
          <p:nvPr/>
        </p:nvPicPr>
        <p:blipFill>
          <a:blip r:embed="rId3"/>
          <a:srcRect/>
          <a:stretch>
            <a:fillRect/>
          </a:stretch>
        </p:blipFill>
        <p:spPr bwMode="auto">
          <a:xfrm>
            <a:off x="61913" y="1336675"/>
            <a:ext cx="4476750" cy="4759325"/>
          </a:xfrm>
          <a:prstGeom prst="rect">
            <a:avLst/>
          </a:prstGeom>
          <a:noFill/>
          <a:ln w="9525">
            <a:noFill/>
            <a:miter lim="800000"/>
            <a:headEnd/>
            <a:tailEnd/>
          </a:ln>
        </p:spPr>
      </p:pic>
      <p:pic>
        <p:nvPicPr>
          <p:cNvPr id="66567" name="Picture 7"/>
          <p:cNvPicPr>
            <a:picLocks noChangeAspect="1" noChangeArrowheads="1"/>
          </p:cNvPicPr>
          <p:nvPr/>
        </p:nvPicPr>
        <p:blipFill>
          <a:blip r:embed="rId4"/>
          <a:srcRect/>
          <a:stretch>
            <a:fillRect/>
          </a:stretch>
        </p:blipFill>
        <p:spPr bwMode="auto">
          <a:xfrm>
            <a:off x="4622800" y="1336675"/>
            <a:ext cx="4510088" cy="4759325"/>
          </a:xfrm>
          <a:prstGeom prst="rect">
            <a:avLst/>
          </a:prstGeom>
          <a:noFill/>
          <a:ln w="9525">
            <a:noFill/>
            <a:miter lim="800000"/>
            <a:headEnd/>
            <a:tailEnd/>
          </a:ln>
        </p:spPr>
      </p:pic>
      <p:sp>
        <p:nvSpPr>
          <p:cNvPr id="52229" name="Text Box 8"/>
          <p:cNvSpPr txBox="1">
            <a:spLocks noChangeArrowheads="1"/>
          </p:cNvSpPr>
          <p:nvPr/>
        </p:nvSpPr>
        <p:spPr bwMode="auto">
          <a:xfrm>
            <a:off x="1858963" y="1052513"/>
            <a:ext cx="5089525" cy="393700"/>
          </a:xfrm>
          <a:prstGeom prst="rect">
            <a:avLst/>
          </a:prstGeom>
          <a:noFill/>
          <a:ln w="9525">
            <a:noFill/>
            <a:miter lim="800000"/>
            <a:headEnd/>
            <a:tailEnd/>
          </a:ln>
        </p:spPr>
        <p:txBody>
          <a:bodyPr wrap="none" lIns="82945" tIns="41473" rIns="82945" bIns="41473">
            <a:spAutoFit/>
          </a:bodyPr>
          <a:lstStyle/>
          <a:p>
            <a:pPr defTabSz="828675" hangingPunct="0">
              <a:lnSpc>
                <a:spcPct val="93000"/>
              </a:lnSpc>
              <a:buClr>
                <a:srgbClr val="000000"/>
              </a:buClr>
              <a:buSzPct val="45000"/>
              <a:buFont typeface="Wingdings" pitchFamily="2" charset="2"/>
              <a:buNone/>
            </a:pPr>
            <a:r>
              <a:rPr lang="en-US" sz="2200">
                <a:latin typeface="Tahoma" pitchFamily="34" charset="0"/>
                <a:ea typeface="MS PGothic" pitchFamily="34" charset="-128"/>
              </a:rPr>
              <a:t>Women		         		   Men</a:t>
            </a:r>
          </a:p>
        </p:txBody>
      </p:sp>
      <p:grpSp>
        <p:nvGrpSpPr>
          <p:cNvPr id="66580" name="Group 20"/>
          <p:cNvGrpSpPr>
            <a:grpSpLocks/>
          </p:cNvGrpSpPr>
          <p:nvPr/>
        </p:nvGrpSpPr>
        <p:grpSpPr bwMode="auto">
          <a:xfrm>
            <a:off x="4343400" y="2362200"/>
            <a:ext cx="1279525" cy="2936875"/>
            <a:chOff x="2736" y="1488"/>
            <a:chExt cx="806" cy="1850"/>
          </a:xfrm>
        </p:grpSpPr>
        <p:sp>
          <p:nvSpPr>
            <p:cNvPr id="52240" name="Text Box 10"/>
            <p:cNvSpPr txBox="1">
              <a:spLocks noChangeArrowheads="1"/>
            </p:cNvSpPr>
            <p:nvPr/>
          </p:nvSpPr>
          <p:spPr bwMode="auto">
            <a:xfrm>
              <a:off x="2736" y="3120"/>
              <a:ext cx="806" cy="218"/>
            </a:xfrm>
            <a:prstGeom prst="rect">
              <a:avLst/>
            </a:prstGeom>
            <a:solidFill>
              <a:srgbClr val="339966"/>
            </a:solidFill>
            <a:ln w="9525">
              <a:solidFill>
                <a:schemeClr val="tx1"/>
              </a:solidFill>
              <a:miter lim="800000"/>
              <a:headEnd/>
              <a:tailEnd/>
            </a:ln>
          </p:spPr>
          <p:txBody>
            <a:bodyPr>
              <a:spAutoFit/>
            </a:bodyPr>
            <a:lstStyle/>
            <a:p>
              <a:r>
                <a:rPr lang="en-US" sz="1600" b="1">
                  <a:solidFill>
                    <a:schemeClr val="bg1"/>
                  </a:solidFill>
                  <a:latin typeface="Corbel" pitchFamily="34" charset="0"/>
                </a:rPr>
                <a:t>93% decline</a:t>
              </a:r>
            </a:p>
          </p:txBody>
        </p:sp>
        <p:sp>
          <p:nvSpPr>
            <p:cNvPr id="52241" name="AutoShape 12"/>
            <p:cNvSpPr>
              <a:spLocks/>
            </p:cNvSpPr>
            <p:nvPr/>
          </p:nvSpPr>
          <p:spPr bwMode="auto">
            <a:xfrm>
              <a:off x="2736" y="1488"/>
              <a:ext cx="48" cy="720"/>
            </a:xfrm>
            <a:prstGeom prst="rightBrace">
              <a:avLst>
                <a:gd name="adj1" fmla="val 125000"/>
                <a:gd name="adj2" fmla="val 50000"/>
              </a:avLst>
            </a:prstGeom>
            <a:noFill/>
            <a:ln w="25400">
              <a:solidFill>
                <a:srgbClr val="008000"/>
              </a:solidFill>
              <a:round/>
              <a:headEnd/>
              <a:tailEnd/>
            </a:ln>
          </p:spPr>
          <p:txBody>
            <a:bodyPr wrap="none" anchor="ctr"/>
            <a:lstStyle/>
            <a:p>
              <a:endParaRPr lang="en-US"/>
            </a:p>
          </p:txBody>
        </p:sp>
      </p:grpSp>
      <p:grpSp>
        <p:nvGrpSpPr>
          <p:cNvPr id="66579" name="Group 19"/>
          <p:cNvGrpSpPr>
            <a:grpSpLocks/>
          </p:cNvGrpSpPr>
          <p:nvPr/>
        </p:nvGrpSpPr>
        <p:grpSpPr bwMode="auto">
          <a:xfrm>
            <a:off x="4191000" y="4114800"/>
            <a:ext cx="1431925" cy="914400"/>
            <a:chOff x="2736" y="1488"/>
            <a:chExt cx="902" cy="576"/>
          </a:xfrm>
        </p:grpSpPr>
        <p:sp>
          <p:nvSpPr>
            <p:cNvPr id="52238" name="Text Box 13"/>
            <p:cNvSpPr txBox="1">
              <a:spLocks noChangeArrowheads="1"/>
            </p:cNvSpPr>
            <p:nvPr/>
          </p:nvSpPr>
          <p:spPr bwMode="auto">
            <a:xfrm>
              <a:off x="2832" y="1680"/>
              <a:ext cx="806" cy="218"/>
            </a:xfrm>
            <a:prstGeom prst="rect">
              <a:avLst/>
            </a:prstGeom>
            <a:solidFill>
              <a:srgbClr val="339966"/>
            </a:solidFill>
            <a:ln w="9525">
              <a:solidFill>
                <a:schemeClr val="tx1"/>
              </a:solidFill>
              <a:miter lim="800000"/>
              <a:headEnd/>
              <a:tailEnd/>
            </a:ln>
          </p:spPr>
          <p:txBody>
            <a:bodyPr>
              <a:spAutoFit/>
            </a:bodyPr>
            <a:lstStyle/>
            <a:p>
              <a:r>
                <a:rPr lang="en-US" sz="1600" b="1">
                  <a:solidFill>
                    <a:schemeClr val="bg1"/>
                  </a:solidFill>
                  <a:latin typeface="Corbel" pitchFamily="34" charset="0"/>
                </a:rPr>
                <a:t>73% decline</a:t>
              </a:r>
            </a:p>
          </p:txBody>
        </p:sp>
        <p:sp>
          <p:nvSpPr>
            <p:cNvPr id="52239" name="AutoShape 14"/>
            <p:cNvSpPr>
              <a:spLocks/>
            </p:cNvSpPr>
            <p:nvPr/>
          </p:nvSpPr>
          <p:spPr bwMode="auto">
            <a:xfrm>
              <a:off x="2736" y="1488"/>
              <a:ext cx="48" cy="576"/>
            </a:xfrm>
            <a:prstGeom prst="rightBrace">
              <a:avLst>
                <a:gd name="adj1" fmla="val 100000"/>
                <a:gd name="adj2" fmla="val 50000"/>
              </a:avLst>
            </a:prstGeom>
            <a:noFill/>
            <a:ln w="25400">
              <a:solidFill>
                <a:srgbClr val="008000"/>
              </a:solidFill>
              <a:round/>
              <a:headEnd/>
              <a:tailEnd/>
            </a:ln>
          </p:spPr>
          <p:txBody>
            <a:bodyPr wrap="none" anchor="ctr"/>
            <a:lstStyle/>
            <a:p>
              <a:endParaRPr lang="en-US"/>
            </a:p>
          </p:txBody>
        </p:sp>
      </p:grpSp>
      <p:grpSp>
        <p:nvGrpSpPr>
          <p:cNvPr id="66582" name="Group 22"/>
          <p:cNvGrpSpPr>
            <a:grpSpLocks/>
          </p:cNvGrpSpPr>
          <p:nvPr/>
        </p:nvGrpSpPr>
        <p:grpSpPr bwMode="auto">
          <a:xfrm>
            <a:off x="7864475" y="2286000"/>
            <a:ext cx="1279525" cy="3089275"/>
            <a:chOff x="4954" y="1440"/>
            <a:chExt cx="806" cy="1946"/>
          </a:xfrm>
        </p:grpSpPr>
        <p:sp>
          <p:nvSpPr>
            <p:cNvPr id="52236" name="Text Box 15"/>
            <p:cNvSpPr txBox="1">
              <a:spLocks noChangeArrowheads="1"/>
            </p:cNvSpPr>
            <p:nvPr/>
          </p:nvSpPr>
          <p:spPr bwMode="auto">
            <a:xfrm>
              <a:off x="4954" y="3168"/>
              <a:ext cx="806" cy="218"/>
            </a:xfrm>
            <a:prstGeom prst="rect">
              <a:avLst/>
            </a:prstGeom>
            <a:solidFill>
              <a:srgbClr val="339966"/>
            </a:solidFill>
            <a:ln w="9525">
              <a:solidFill>
                <a:schemeClr val="tx1"/>
              </a:solidFill>
              <a:miter lim="800000"/>
              <a:headEnd/>
              <a:tailEnd/>
            </a:ln>
          </p:spPr>
          <p:txBody>
            <a:bodyPr>
              <a:spAutoFit/>
            </a:bodyPr>
            <a:lstStyle/>
            <a:p>
              <a:r>
                <a:rPr lang="en-US" sz="1600" b="1">
                  <a:solidFill>
                    <a:schemeClr val="bg1"/>
                  </a:solidFill>
                  <a:latin typeface="Corbel" pitchFamily="34" charset="0"/>
                </a:rPr>
                <a:t>82% decline</a:t>
              </a:r>
            </a:p>
          </p:txBody>
        </p:sp>
        <p:sp>
          <p:nvSpPr>
            <p:cNvPr id="52237" name="AutoShape 16"/>
            <p:cNvSpPr>
              <a:spLocks/>
            </p:cNvSpPr>
            <p:nvPr/>
          </p:nvSpPr>
          <p:spPr bwMode="auto">
            <a:xfrm>
              <a:off x="5664" y="1440"/>
              <a:ext cx="96" cy="672"/>
            </a:xfrm>
            <a:prstGeom prst="rightBrace">
              <a:avLst>
                <a:gd name="adj1" fmla="val 58333"/>
                <a:gd name="adj2" fmla="val 50000"/>
              </a:avLst>
            </a:prstGeom>
            <a:noFill/>
            <a:ln w="25400">
              <a:solidFill>
                <a:srgbClr val="008000"/>
              </a:solidFill>
              <a:round/>
              <a:headEnd/>
              <a:tailEnd/>
            </a:ln>
          </p:spPr>
          <p:txBody>
            <a:bodyPr wrap="none" anchor="ctr"/>
            <a:lstStyle/>
            <a:p>
              <a:endParaRPr lang="en-US"/>
            </a:p>
          </p:txBody>
        </p:sp>
      </p:grpSp>
      <p:grpSp>
        <p:nvGrpSpPr>
          <p:cNvPr id="66581" name="Group 21"/>
          <p:cNvGrpSpPr>
            <a:grpSpLocks/>
          </p:cNvGrpSpPr>
          <p:nvPr/>
        </p:nvGrpSpPr>
        <p:grpSpPr bwMode="auto">
          <a:xfrm>
            <a:off x="7864475" y="1600200"/>
            <a:ext cx="1279525" cy="2403475"/>
            <a:chOff x="4954" y="1008"/>
            <a:chExt cx="806" cy="1514"/>
          </a:xfrm>
        </p:grpSpPr>
        <p:sp>
          <p:nvSpPr>
            <p:cNvPr id="52234" name="AutoShape 17"/>
            <p:cNvSpPr>
              <a:spLocks/>
            </p:cNvSpPr>
            <p:nvPr/>
          </p:nvSpPr>
          <p:spPr bwMode="auto">
            <a:xfrm>
              <a:off x="5664" y="1008"/>
              <a:ext cx="96" cy="672"/>
            </a:xfrm>
            <a:prstGeom prst="rightBrace">
              <a:avLst>
                <a:gd name="adj1" fmla="val 58333"/>
                <a:gd name="adj2" fmla="val 50000"/>
              </a:avLst>
            </a:prstGeom>
            <a:noFill/>
            <a:ln w="25400">
              <a:solidFill>
                <a:srgbClr val="008000"/>
              </a:solidFill>
              <a:round/>
              <a:headEnd/>
              <a:tailEnd/>
            </a:ln>
          </p:spPr>
          <p:txBody>
            <a:bodyPr wrap="none" anchor="ctr"/>
            <a:lstStyle/>
            <a:p>
              <a:endParaRPr lang="en-US"/>
            </a:p>
          </p:txBody>
        </p:sp>
        <p:sp>
          <p:nvSpPr>
            <p:cNvPr id="52235" name="Text Box 18"/>
            <p:cNvSpPr txBox="1">
              <a:spLocks noChangeArrowheads="1"/>
            </p:cNvSpPr>
            <p:nvPr/>
          </p:nvSpPr>
          <p:spPr bwMode="auto">
            <a:xfrm>
              <a:off x="4954" y="2304"/>
              <a:ext cx="806" cy="218"/>
            </a:xfrm>
            <a:prstGeom prst="rect">
              <a:avLst/>
            </a:prstGeom>
            <a:solidFill>
              <a:srgbClr val="339966"/>
            </a:solidFill>
            <a:ln w="9525">
              <a:solidFill>
                <a:schemeClr val="tx1"/>
              </a:solidFill>
              <a:miter lim="800000"/>
              <a:headEnd/>
              <a:tailEnd/>
            </a:ln>
          </p:spPr>
          <p:txBody>
            <a:bodyPr>
              <a:spAutoFit/>
            </a:bodyPr>
            <a:lstStyle/>
            <a:p>
              <a:r>
                <a:rPr lang="en-US" sz="1600" b="1">
                  <a:solidFill>
                    <a:schemeClr val="bg1"/>
                  </a:solidFill>
                  <a:latin typeface="Corbel" pitchFamily="34" charset="0"/>
                </a:rPr>
                <a:t>51% decline</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2000"/>
                                        <p:tgtEl>
                                          <p:spTgt spid="66580"/>
                                        </p:tgtEl>
                                      </p:cBhvr>
                                    </p:animEffect>
                                    <p:set>
                                      <p:cBhvr>
                                        <p:cTn id="15" dur="1" fill="hold">
                                          <p:stCondLst>
                                            <p:cond delay="1999"/>
                                          </p:stCondLst>
                                        </p:cTn>
                                        <p:tgtEl>
                                          <p:spTgt spid="6658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657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2000"/>
                                        <p:tgtEl>
                                          <p:spTgt spid="66579"/>
                                        </p:tgtEl>
                                      </p:cBhvr>
                                    </p:animEffect>
                                    <p:set>
                                      <p:cBhvr>
                                        <p:cTn id="24" dur="1" fill="hold">
                                          <p:stCondLst>
                                            <p:cond delay="1999"/>
                                          </p:stCondLst>
                                        </p:cTn>
                                        <p:tgtEl>
                                          <p:spTgt spid="6657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656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658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2000"/>
                                        <p:tgtEl>
                                          <p:spTgt spid="66582"/>
                                        </p:tgtEl>
                                      </p:cBhvr>
                                    </p:animEffect>
                                    <p:set>
                                      <p:cBhvr>
                                        <p:cTn id="37" dur="1" fill="hold">
                                          <p:stCondLst>
                                            <p:cond delay="1999"/>
                                          </p:stCondLst>
                                        </p:cTn>
                                        <p:tgtEl>
                                          <p:spTgt spid="6658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66581"/>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2000"/>
                                        <p:tgtEl>
                                          <p:spTgt spid="66581"/>
                                        </p:tgtEl>
                                      </p:cBhvr>
                                    </p:animEffect>
                                    <p:set>
                                      <p:cBhvr>
                                        <p:cTn id="46" dur="1" fill="hold">
                                          <p:stCondLst>
                                            <p:cond delay="1999"/>
                                          </p:stCondLst>
                                        </p:cTn>
                                        <p:tgtEl>
                                          <p:spTgt spid="665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p:cNvPicPr>
            <a:picLocks noChangeAspect="1" noChangeArrowheads="1"/>
          </p:cNvPicPr>
          <p:nvPr/>
        </p:nvPicPr>
        <p:blipFill>
          <a:blip r:embed="rId2"/>
          <a:srcRect l="26247" t="-2" r="21359" b="65050"/>
          <a:stretch>
            <a:fillRect/>
          </a:stretch>
        </p:blipFill>
        <p:spPr bwMode="auto">
          <a:xfrm>
            <a:off x="0" y="3175"/>
            <a:ext cx="9144000" cy="3654425"/>
          </a:xfrm>
          <a:prstGeom prst="rect">
            <a:avLst/>
          </a:prstGeom>
          <a:noFill/>
          <a:ln w="9525">
            <a:noFill/>
            <a:miter lim="800000"/>
            <a:headEnd/>
            <a:tailEnd/>
          </a:ln>
        </p:spPr>
      </p:pic>
      <p:sp>
        <p:nvSpPr>
          <p:cNvPr id="54274" name="Text Box 5"/>
          <p:cNvSpPr txBox="1">
            <a:spLocks noChangeArrowheads="1"/>
          </p:cNvSpPr>
          <p:nvPr/>
        </p:nvSpPr>
        <p:spPr bwMode="auto">
          <a:xfrm>
            <a:off x="304800" y="6400800"/>
            <a:ext cx="4770438" cy="260350"/>
          </a:xfrm>
          <a:prstGeom prst="rect">
            <a:avLst/>
          </a:prstGeom>
          <a:noFill/>
          <a:ln w="9525">
            <a:noFill/>
            <a:miter lim="800000"/>
            <a:headEnd/>
            <a:tailEnd/>
          </a:ln>
        </p:spPr>
        <p:txBody>
          <a:bodyPr lIns="0" tIns="0" rIns="0" bIns="0"/>
          <a:lstStyle/>
          <a:p>
            <a:pPr defTabSz="414338" hangingPunct="0">
              <a:lnSpc>
                <a:spcPct val="93000"/>
              </a:lnSpc>
              <a:buClr>
                <a:srgbClr val="000000"/>
              </a:buClr>
              <a:buSzPct val="45000"/>
              <a:buFont typeface="Wingdings" pitchFamily="2" charset="2"/>
              <a:buNone/>
              <a:tabLst>
                <a:tab pos="657225" algn="l"/>
                <a:tab pos="1312863" algn="l"/>
                <a:tab pos="1970088" algn="l"/>
                <a:tab pos="2627313" algn="l"/>
                <a:tab pos="3282950" algn="l"/>
              </a:tabLst>
            </a:pPr>
            <a:r>
              <a:rPr lang="en-GB" sz="1300" b="1">
                <a:solidFill>
                  <a:srgbClr val="000000"/>
                </a:solidFill>
                <a:ea typeface="MS PGothic" pitchFamily="34" charset="-128"/>
              </a:rPr>
              <a:t>Crowe E et al. BMJ 2014;348:bmj.g1458</a:t>
            </a:r>
          </a:p>
          <a:p>
            <a:pPr defTabSz="414338" hangingPunct="0">
              <a:lnSpc>
                <a:spcPct val="93000"/>
              </a:lnSpc>
              <a:buClr>
                <a:srgbClr val="000000"/>
              </a:buClr>
              <a:buSzPct val="45000"/>
              <a:buFont typeface="Wingdings" pitchFamily="2" charset="2"/>
              <a:buNone/>
              <a:tabLst>
                <a:tab pos="657225" algn="l"/>
                <a:tab pos="1312863" algn="l"/>
                <a:tab pos="1970088" algn="l"/>
                <a:tab pos="2627313" algn="l"/>
                <a:tab pos="3282950" algn="l"/>
              </a:tabLst>
            </a:pPr>
            <a:r>
              <a:rPr lang="en-GB" sz="1300" b="1">
                <a:solidFill>
                  <a:srgbClr val="000000"/>
                </a:solidFill>
                <a:ea typeface="MS PGothic" pitchFamily="34" charset="-128"/>
              </a:rPr>
              <a:t>©2013 by British Medical Journal Publishing Group</a:t>
            </a:r>
          </a:p>
        </p:txBody>
      </p:sp>
      <p:sp>
        <p:nvSpPr>
          <p:cNvPr id="54275" name="Text Box 6"/>
          <p:cNvSpPr txBox="1">
            <a:spLocks noChangeArrowheads="1"/>
          </p:cNvSpPr>
          <p:nvPr/>
        </p:nvSpPr>
        <p:spPr bwMode="auto">
          <a:xfrm>
            <a:off x="609600" y="3810000"/>
            <a:ext cx="8077200" cy="2308225"/>
          </a:xfrm>
          <a:prstGeom prst="rect">
            <a:avLst/>
          </a:prstGeom>
          <a:noFill/>
          <a:ln w="9525">
            <a:noFill/>
            <a:miter lim="800000"/>
            <a:headEnd/>
            <a:tailEnd/>
          </a:ln>
        </p:spPr>
        <p:txBody>
          <a:bodyPr>
            <a:spAutoFit/>
          </a:bodyPr>
          <a:lstStyle/>
          <a:p>
            <a:r>
              <a:rPr lang="en-US" sz="3600"/>
              <a:t>46% effectiveness against high-grade cervical lesions </a:t>
            </a:r>
          </a:p>
          <a:p>
            <a:endParaRPr lang="en-US" sz="3600"/>
          </a:p>
          <a:p>
            <a:r>
              <a:rPr lang="en-US" sz="3600" b="1" i="1"/>
              <a:t>Efficacy exceeds trial data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304800" y="685800"/>
            <a:ext cx="8610600" cy="446088"/>
          </a:xfrm>
        </p:spPr>
        <p:txBody>
          <a:bodyPr rtlCol="0">
            <a:normAutofit fontScale="90000"/>
          </a:bodyPr>
          <a:lstStyle/>
          <a:p>
            <a:pPr eaLnBrk="1" fontAlgn="auto" hangingPunct="1">
              <a:spcAft>
                <a:spcPts val="0"/>
              </a:spcAft>
              <a:defRPr/>
            </a:pPr>
            <a:r>
              <a:rPr lang="en-US" sz="3600" dirty="0" smtClean="0"/>
              <a:t>Extrapolating the prior pyramid with projections of vaccine efficacy based on Australian data</a:t>
            </a:r>
            <a:endParaRPr lang="en-US" sz="3600" dirty="0"/>
          </a:p>
        </p:txBody>
      </p:sp>
      <p:sp>
        <p:nvSpPr>
          <p:cNvPr id="55298" name="Text Box 10"/>
          <p:cNvSpPr txBox="1">
            <a:spLocks noChangeArrowheads="1"/>
          </p:cNvSpPr>
          <p:nvPr/>
        </p:nvSpPr>
        <p:spPr bwMode="auto">
          <a:xfrm>
            <a:off x="4343400" y="1981200"/>
            <a:ext cx="2098675" cy="461963"/>
          </a:xfrm>
          <a:prstGeom prst="rect">
            <a:avLst/>
          </a:prstGeom>
          <a:noFill/>
          <a:ln w="12700">
            <a:noFill/>
            <a:miter lim="800000"/>
            <a:headEnd type="none" w="sm" len="sm"/>
            <a:tailEnd type="none" w="sm" len="sm"/>
          </a:ln>
        </p:spPr>
        <p:txBody>
          <a:bodyPr wrap="none">
            <a:spAutoFit/>
          </a:bodyPr>
          <a:lstStyle/>
          <a:p>
            <a:r>
              <a:rPr lang="en-US" sz="2400" b="1">
                <a:latin typeface="Calibri" pitchFamily="34" charset="0"/>
              </a:rPr>
              <a:t>Cervical cancer</a:t>
            </a:r>
          </a:p>
        </p:txBody>
      </p:sp>
      <p:sp>
        <p:nvSpPr>
          <p:cNvPr id="834571" name="Text Box 11"/>
          <p:cNvSpPr txBox="1">
            <a:spLocks noChangeArrowheads="1"/>
          </p:cNvSpPr>
          <p:nvPr/>
        </p:nvSpPr>
        <p:spPr bwMode="auto">
          <a:xfrm>
            <a:off x="1203325" y="2655888"/>
            <a:ext cx="184150" cy="519112"/>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a:effectLst>
                <a:outerShdw blurRad="38100" dist="38100" dir="2700000" algn="tl">
                  <a:srgbClr val="000000"/>
                </a:outerShdw>
              </a:effectLst>
              <a:latin typeface="+mn-lt"/>
              <a:cs typeface="+mn-cs"/>
            </a:endParaRPr>
          </a:p>
        </p:txBody>
      </p:sp>
      <p:sp>
        <p:nvSpPr>
          <p:cNvPr id="834572" name="Text Box 12"/>
          <p:cNvSpPr txBox="1">
            <a:spLocks noChangeArrowheads="1"/>
          </p:cNvSpPr>
          <p:nvPr/>
        </p:nvSpPr>
        <p:spPr bwMode="auto">
          <a:xfrm>
            <a:off x="1203325" y="2601913"/>
            <a:ext cx="184150" cy="396875"/>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sz="2000">
              <a:effectLst>
                <a:outerShdw blurRad="38100" dist="38100" dir="2700000" algn="tl">
                  <a:srgbClr val="000000"/>
                </a:outerShdw>
              </a:effectLst>
              <a:latin typeface="+mn-lt"/>
              <a:cs typeface="+mn-cs"/>
            </a:endParaRPr>
          </a:p>
        </p:txBody>
      </p:sp>
      <p:sp>
        <p:nvSpPr>
          <p:cNvPr id="55301" name="Text Box 13"/>
          <p:cNvSpPr txBox="1">
            <a:spLocks noChangeArrowheads="1"/>
          </p:cNvSpPr>
          <p:nvPr/>
        </p:nvSpPr>
        <p:spPr bwMode="auto">
          <a:xfrm>
            <a:off x="1377950" y="2971800"/>
            <a:ext cx="5327650" cy="461963"/>
          </a:xfrm>
          <a:prstGeom prst="rect">
            <a:avLst/>
          </a:prstGeom>
          <a:noFill/>
          <a:ln w="12700">
            <a:noFill/>
            <a:miter lim="800000"/>
            <a:headEnd type="none" w="sm" len="sm"/>
            <a:tailEnd type="none" w="sm" len="sm"/>
          </a:ln>
        </p:spPr>
        <p:txBody>
          <a:bodyPr wrap="none">
            <a:spAutoFit/>
          </a:bodyPr>
          <a:lstStyle/>
          <a:p>
            <a:r>
              <a:rPr lang="en-US" sz="2400" b="1">
                <a:latin typeface="Calibri" pitchFamily="34" charset="0"/>
              </a:rPr>
              <a:t>46% reduction in CIN2/3 requiring LEEP</a:t>
            </a:r>
            <a:r>
              <a:rPr lang="en-US" sz="2000" b="1">
                <a:latin typeface="Calibri" pitchFamily="34" charset="0"/>
              </a:rPr>
              <a:t>*</a:t>
            </a:r>
          </a:p>
        </p:txBody>
      </p:sp>
      <p:sp>
        <p:nvSpPr>
          <p:cNvPr id="55302" name="Text Box 14"/>
          <p:cNvSpPr txBox="1">
            <a:spLocks noChangeArrowheads="1"/>
          </p:cNvSpPr>
          <p:nvPr/>
        </p:nvSpPr>
        <p:spPr bwMode="auto">
          <a:xfrm>
            <a:off x="2057400" y="5257800"/>
            <a:ext cx="3008313" cy="461963"/>
          </a:xfrm>
          <a:prstGeom prst="rect">
            <a:avLst/>
          </a:prstGeom>
          <a:noFill/>
          <a:ln w="12700">
            <a:noFill/>
            <a:miter lim="800000"/>
            <a:headEnd type="none" w="sm" len="sm"/>
            <a:tailEnd type="none" w="sm" len="sm"/>
          </a:ln>
        </p:spPr>
        <p:txBody>
          <a:bodyPr wrap="none">
            <a:spAutoFit/>
          </a:bodyPr>
          <a:lstStyle/>
          <a:p>
            <a:r>
              <a:rPr lang="en-US" sz="2400" b="1">
                <a:latin typeface="Calibri" pitchFamily="34" charset="0"/>
              </a:rPr>
              <a:t>35% reduction in CIN1</a:t>
            </a:r>
          </a:p>
        </p:txBody>
      </p:sp>
      <p:sp>
        <p:nvSpPr>
          <p:cNvPr id="55303" name="Text Box 15"/>
          <p:cNvSpPr txBox="1">
            <a:spLocks noChangeArrowheads="1"/>
          </p:cNvSpPr>
          <p:nvPr/>
        </p:nvSpPr>
        <p:spPr bwMode="auto">
          <a:xfrm>
            <a:off x="1774825" y="3962400"/>
            <a:ext cx="4070350" cy="461963"/>
          </a:xfrm>
          <a:prstGeom prst="rect">
            <a:avLst/>
          </a:prstGeom>
          <a:noFill/>
          <a:ln w="12700">
            <a:noFill/>
            <a:miter lim="800000"/>
            <a:headEnd type="none" w="sm" len="sm"/>
            <a:tailEnd type="none" w="sm" len="sm"/>
          </a:ln>
        </p:spPr>
        <p:txBody>
          <a:bodyPr wrap="none">
            <a:spAutoFit/>
          </a:bodyPr>
          <a:lstStyle/>
          <a:p>
            <a:r>
              <a:rPr lang="en-US" sz="2400" b="1">
                <a:latin typeface="Calibri" pitchFamily="34" charset="0"/>
              </a:rPr>
              <a:t>85% reduction in genital warts </a:t>
            </a:r>
          </a:p>
        </p:txBody>
      </p:sp>
      <p:sp>
        <p:nvSpPr>
          <p:cNvPr id="13" name="Trapezoid 12"/>
          <p:cNvSpPr/>
          <p:nvPr/>
        </p:nvSpPr>
        <p:spPr>
          <a:xfrm>
            <a:off x="6705600" y="2438400"/>
            <a:ext cx="685800" cy="1143000"/>
          </a:xfrm>
          <a:prstGeom prst="trapezoid">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rapezoid 13"/>
          <p:cNvSpPr/>
          <p:nvPr/>
        </p:nvSpPr>
        <p:spPr>
          <a:xfrm>
            <a:off x="6705600" y="3581400"/>
            <a:ext cx="609600" cy="1143000"/>
          </a:xfrm>
          <a:prstGeom prst="trapezoi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rapezoid 14"/>
          <p:cNvSpPr/>
          <p:nvPr/>
        </p:nvSpPr>
        <p:spPr>
          <a:xfrm>
            <a:off x="5486400" y="4724400"/>
            <a:ext cx="3048000" cy="990600"/>
          </a:xfrm>
          <a:prstGeom prst="trapezoid">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Isosceles Triangle 15"/>
          <p:cNvSpPr/>
          <p:nvPr/>
        </p:nvSpPr>
        <p:spPr>
          <a:xfrm>
            <a:off x="6958013" y="1628775"/>
            <a:ext cx="152400" cy="78105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1676400" y="1828800"/>
            <a:ext cx="6477000" cy="2554288"/>
          </a:xfrm>
          <a:prstGeom prst="rect">
            <a:avLst/>
          </a:prstGeom>
          <a:noFill/>
          <a:ln w="9525">
            <a:noFill/>
            <a:miter lim="800000"/>
            <a:headEnd/>
            <a:tailEnd/>
          </a:ln>
        </p:spPr>
        <p:txBody>
          <a:bodyPr>
            <a:spAutoFit/>
          </a:bodyPr>
          <a:lstStyle/>
          <a:p>
            <a:pPr algn="ctr"/>
            <a:r>
              <a:rPr lang="en-US" sz="4000" i="1"/>
              <a:t>Having sex gives you HPV, but getting an HPV vaccine does not make you have sex!</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z="4000" smtClean="0"/>
              <a:t>HPV Transmission</a:t>
            </a:r>
          </a:p>
        </p:txBody>
      </p:sp>
      <p:sp>
        <p:nvSpPr>
          <p:cNvPr id="3" name="Content Placeholder 2"/>
          <p:cNvSpPr>
            <a:spLocks noGrp="1"/>
          </p:cNvSpPr>
          <p:nvPr>
            <p:ph idx="1"/>
          </p:nvPr>
        </p:nvSpPr>
        <p:spPr>
          <a:xfrm>
            <a:off x="457200" y="1143000"/>
            <a:ext cx="8229600" cy="4983163"/>
          </a:xfrm>
        </p:spPr>
        <p:txBody>
          <a:bodyPr rtlCol="0">
            <a:normAutofit fontScale="92500" lnSpcReduction="10000"/>
          </a:bodyPr>
          <a:lstStyle/>
          <a:p>
            <a:pPr eaLnBrk="1" fontAlgn="auto" hangingPunct="1">
              <a:lnSpc>
                <a:spcPct val="110000"/>
              </a:lnSpc>
              <a:spcBef>
                <a:spcPts val="600"/>
              </a:spcBef>
              <a:spcAft>
                <a:spcPts val="0"/>
              </a:spcAft>
              <a:defRPr/>
            </a:pPr>
            <a:r>
              <a:rPr lang="en-US" dirty="0" smtClean="0">
                <a:solidFill>
                  <a:schemeClr val="accent1">
                    <a:lumMod val="50000"/>
                  </a:schemeClr>
                </a:solidFill>
                <a:sym typeface="Symbol"/>
              </a:rPr>
              <a:t>80% of people will be infected with HPV</a:t>
            </a:r>
          </a:p>
          <a:p>
            <a:pPr eaLnBrk="1" fontAlgn="auto" hangingPunct="1">
              <a:lnSpc>
                <a:spcPct val="110000"/>
              </a:lnSpc>
              <a:spcBef>
                <a:spcPts val="600"/>
              </a:spcBef>
              <a:spcAft>
                <a:spcPts val="0"/>
              </a:spcAft>
              <a:defRPr/>
            </a:pPr>
            <a:r>
              <a:rPr lang="en-US" dirty="0" smtClean="0">
                <a:solidFill>
                  <a:schemeClr val="accent1">
                    <a:lumMod val="50000"/>
                  </a:schemeClr>
                </a:solidFill>
                <a:sym typeface="Symbol"/>
              </a:rPr>
              <a:t>Most common route is sexual intercourse</a:t>
            </a:r>
          </a:p>
          <a:p>
            <a:pPr lvl="1" eaLnBrk="1" fontAlgn="auto" hangingPunct="1">
              <a:lnSpc>
                <a:spcPct val="110000"/>
              </a:lnSpc>
              <a:spcBef>
                <a:spcPts val="600"/>
              </a:spcBef>
              <a:spcAft>
                <a:spcPts val="0"/>
              </a:spcAft>
              <a:defRPr/>
            </a:pPr>
            <a:r>
              <a:rPr lang="en-US" dirty="0">
                <a:solidFill>
                  <a:schemeClr val="accent1">
                    <a:lumMod val="50000"/>
                  </a:schemeClr>
                </a:solidFill>
                <a:sym typeface="Symbol"/>
              </a:rPr>
              <a:t> </a:t>
            </a:r>
            <a:r>
              <a:rPr lang="en-US" dirty="0" smtClean="0">
                <a:solidFill>
                  <a:schemeClr val="accent1">
                    <a:lumMod val="50000"/>
                  </a:schemeClr>
                </a:solidFill>
                <a:sym typeface="Symbol"/>
              </a:rPr>
              <a:t>genital-genital, anal-genital, oral-genital, manual-genital</a:t>
            </a:r>
          </a:p>
          <a:p>
            <a:pPr eaLnBrk="1" fontAlgn="auto" hangingPunct="1">
              <a:lnSpc>
                <a:spcPct val="110000"/>
              </a:lnSpc>
              <a:spcBef>
                <a:spcPts val="600"/>
              </a:spcBef>
              <a:spcAft>
                <a:spcPts val="0"/>
              </a:spcAft>
              <a:defRPr/>
            </a:pPr>
            <a:r>
              <a:rPr lang="en-US" dirty="0" smtClean="0">
                <a:solidFill>
                  <a:schemeClr val="accent1">
                    <a:lumMod val="50000"/>
                  </a:schemeClr>
                </a:solidFill>
                <a:sym typeface="Symbol"/>
              </a:rPr>
              <a:t>Nearly 50% of high school students have already engaged in sexual (vaginal-penile) intercourse</a:t>
            </a:r>
          </a:p>
          <a:p>
            <a:pPr lvl="1" eaLnBrk="1" fontAlgn="auto" hangingPunct="1">
              <a:lnSpc>
                <a:spcPct val="120000"/>
              </a:lnSpc>
              <a:spcBef>
                <a:spcPts val="600"/>
              </a:spcBef>
              <a:spcAft>
                <a:spcPts val="0"/>
              </a:spcAft>
              <a:defRPr/>
            </a:pPr>
            <a:r>
              <a:rPr lang="en-US" b="0" dirty="0" smtClean="0">
                <a:solidFill>
                  <a:schemeClr val="accent1">
                    <a:lumMod val="50000"/>
                  </a:schemeClr>
                </a:solidFill>
              </a:rPr>
              <a:t>1/3 </a:t>
            </a:r>
            <a:r>
              <a:rPr lang="en-US" b="0" dirty="0">
                <a:solidFill>
                  <a:schemeClr val="accent1">
                    <a:lumMod val="50000"/>
                  </a:schemeClr>
                </a:solidFill>
              </a:rPr>
              <a:t>of 9th graders and 2/3 of 12th graders have </a:t>
            </a:r>
            <a:r>
              <a:rPr lang="en-US" b="0" dirty="0" smtClean="0">
                <a:solidFill>
                  <a:schemeClr val="accent1">
                    <a:lumMod val="50000"/>
                  </a:schemeClr>
                </a:solidFill>
              </a:rPr>
              <a:t>engaged in </a:t>
            </a:r>
            <a:r>
              <a:rPr lang="en-US" b="0" dirty="0">
                <a:solidFill>
                  <a:schemeClr val="accent1">
                    <a:lumMod val="50000"/>
                  </a:schemeClr>
                </a:solidFill>
              </a:rPr>
              <a:t>sexual intercourse </a:t>
            </a:r>
            <a:endParaRPr lang="en-US" b="0" dirty="0">
              <a:solidFill>
                <a:schemeClr val="accent1">
                  <a:lumMod val="50000"/>
                </a:schemeClr>
              </a:solidFill>
              <a:sym typeface="Symbol"/>
            </a:endParaRPr>
          </a:p>
          <a:p>
            <a:pPr lvl="1" eaLnBrk="1" fontAlgn="auto" hangingPunct="1">
              <a:lnSpc>
                <a:spcPct val="110000"/>
              </a:lnSpc>
              <a:spcBef>
                <a:spcPts val="600"/>
              </a:spcBef>
              <a:spcAft>
                <a:spcPts val="0"/>
              </a:spcAft>
              <a:defRPr/>
            </a:pPr>
            <a:r>
              <a:rPr lang="en-US" b="0" dirty="0" smtClean="0">
                <a:solidFill>
                  <a:schemeClr val="accent1">
                    <a:lumMod val="50000"/>
                  </a:schemeClr>
                </a:solidFill>
                <a:sym typeface="Symbol"/>
              </a:rPr>
              <a:t>24% of high school seniors have had sexual intercourse with 4 or more partners</a:t>
            </a:r>
            <a:endParaRPr lang="en-US" b="0" dirty="0">
              <a:solidFill>
                <a:schemeClr val="accent1">
                  <a:lumMod val="50000"/>
                </a:schemeClr>
              </a:solidFill>
            </a:endParaRPr>
          </a:p>
        </p:txBody>
      </p:sp>
      <p:sp>
        <p:nvSpPr>
          <p:cNvPr id="4" name="TextBox 2"/>
          <p:cNvSpPr txBox="1">
            <a:spLocks noChangeArrowheads="1"/>
          </p:cNvSpPr>
          <p:nvPr/>
        </p:nvSpPr>
        <p:spPr bwMode="auto">
          <a:xfrm>
            <a:off x="152400" y="6477000"/>
            <a:ext cx="3019425" cy="260350"/>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en-GB" sz="1100" dirty="0">
                <a:solidFill>
                  <a:schemeClr val="accent1">
                    <a:lumMod val="50000"/>
                  </a:schemeClr>
                </a:solidFill>
                <a:latin typeface="+mn-lt"/>
              </a:rPr>
              <a:t>Jemal A et al. J Natl Cancer </a:t>
            </a:r>
            <a:r>
              <a:rPr lang="en-GB" sz="1100" dirty="0" err="1">
                <a:solidFill>
                  <a:schemeClr val="accent1">
                    <a:lumMod val="50000"/>
                  </a:schemeClr>
                </a:solidFill>
                <a:latin typeface="+mn-lt"/>
              </a:rPr>
              <a:t>Inst</a:t>
            </a:r>
            <a:r>
              <a:rPr lang="en-GB" sz="1100" dirty="0">
                <a:solidFill>
                  <a:schemeClr val="accent1">
                    <a:lumMod val="50000"/>
                  </a:schemeClr>
                </a:solidFill>
                <a:latin typeface="+mn-lt"/>
              </a:rPr>
              <a:t> </a:t>
            </a:r>
            <a:r>
              <a:rPr lang="en-GB" sz="1100" dirty="0" smtClean="0">
                <a:solidFill>
                  <a:schemeClr val="accent1">
                    <a:lumMod val="50000"/>
                  </a:schemeClr>
                </a:solidFill>
                <a:latin typeface="+mn-lt"/>
              </a:rPr>
              <a:t>2013;105:175-201</a:t>
            </a:r>
            <a:endParaRPr lang="en-GB" sz="1100" dirty="0">
              <a:solidFill>
                <a:schemeClr val="accent1">
                  <a:lumMod val="50000"/>
                </a:schemeClr>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sz="4000" smtClean="0"/>
              <a:t>HPV is found in virgins</a:t>
            </a:r>
          </a:p>
        </p:txBody>
      </p:sp>
      <p:sp>
        <p:nvSpPr>
          <p:cNvPr id="60418" name="Content Placeholder 2"/>
          <p:cNvSpPr>
            <a:spLocks noGrp="1"/>
          </p:cNvSpPr>
          <p:nvPr>
            <p:ph idx="1"/>
          </p:nvPr>
        </p:nvSpPr>
        <p:spPr>
          <a:xfrm>
            <a:off x="457200" y="1600200"/>
            <a:ext cx="8229600" cy="4191000"/>
          </a:xfrm>
        </p:spPr>
        <p:txBody>
          <a:bodyPr/>
          <a:lstStyle/>
          <a:p>
            <a:pPr eaLnBrk="1" hangingPunct="1"/>
            <a:r>
              <a:rPr sz="2800"/>
              <a:t>Study examined the frequency of vaginal HPV and the association with non-coital sexual behavior in longitudinally followed cohort of adolescent women without prior vaginal intercourse</a:t>
            </a:r>
          </a:p>
          <a:p>
            <a:pPr eaLnBrk="1" hangingPunct="1"/>
            <a:r>
              <a:rPr sz="2800"/>
              <a:t>HPV was detected in 46% of women prior to first vaginal sex</a:t>
            </a:r>
          </a:p>
          <a:p>
            <a:pPr eaLnBrk="1" hangingPunct="1"/>
            <a:r>
              <a:rPr sz="2800"/>
              <a:t>70% of these women reported non-coital behaviors that may in part explain genital transmission</a:t>
            </a:r>
          </a:p>
          <a:p>
            <a:pPr eaLnBrk="1" hangingPunct="1"/>
            <a:endParaRPr sz="2800"/>
          </a:p>
        </p:txBody>
      </p:sp>
      <p:sp>
        <p:nvSpPr>
          <p:cNvPr id="23556" name="TextBox 3"/>
          <p:cNvSpPr txBox="1">
            <a:spLocks noChangeArrowheads="1"/>
          </p:cNvSpPr>
          <p:nvPr/>
        </p:nvSpPr>
        <p:spPr bwMode="auto">
          <a:xfrm>
            <a:off x="96838" y="6443663"/>
            <a:ext cx="4094162" cy="261937"/>
          </a:xfrm>
          <a:prstGeom prst="rect">
            <a:avLst/>
          </a:prstGeom>
          <a:noFill/>
          <a:ln w="9525">
            <a:noFill/>
            <a:miter lim="800000"/>
            <a:headEnd/>
            <a:tailEnd/>
          </a:ln>
        </p:spPr>
        <p:txBody>
          <a:bodyPr>
            <a:spAutoFit/>
          </a:bodyPr>
          <a:lstStyle/>
          <a:p>
            <a:pPr eaLnBrk="0" fontAlgn="auto" hangingPunct="0">
              <a:spcBef>
                <a:spcPts val="0"/>
              </a:spcBef>
              <a:spcAft>
                <a:spcPts val="0"/>
              </a:spcAft>
              <a:defRPr/>
            </a:pPr>
            <a:r>
              <a:rPr lang="en-US" sz="1100" dirty="0">
                <a:solidFill>
                  <a:schemeClr val="accent1">
                    <a:lumMod val="50000"/>
                  </a:schemeClr>
                </a:solidFill>
                <a:latin typeface="Myriad Pro"/>
                <a:cs typeface="+mn-cs"/>
              </a:rPr>
              <a:t>Shew, J Infect Dis. 2012 </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a:srcRect l="5826" t="15712" r="10124"/>
          <a:stretch>
            <a:fillRect/>
          </a:stretch>
        </p:blipFill>
        <p:spPr bwMode="auto">
          <a:xfrm>
            <a:off x="1588" y="817563"/>
            <a:ext cx="9142412" cy="6192837"/>
          </a:xfrm>
          <a:prstGeom prst="rect">
            <a:avLst/>
          </a:prstGeom>
          <a:solidFill>
            <a:schemeClr val="accent2"/>
          </a:solidFill>
          <a:ln w="9525">
            <a:noFill/>
            <a:miter lim="800000"/>
            <a:headEnd/>
            <a:tailEnd/>
          </a:ln>
        </p:spPr>
      </p:pic>
      <p:sp>
        <p:nvSpPr>
          <p:cNvPr id="13315" name="Rectangle 5"/>
          <p:cNvSpPr>
            <a:spLocks noGrp="1" noChangeArrowheads="1"/>
          </p:cNvSpPr>
          <p:nvPr>
            <p:ph type="title" idx="4294967295"/>
          </p:nvPr>
        </p:nvSpPr>
        <p:spPr>
          <a:xfrm>
            <a:off x="0" y="0"/>
            <a:ext cx="9144000" cy="838200"/>
          </a:xfrm>
          <a:solidFill>
            <a:schemeClr val="accent2"/>
          </a:solidFill>
        </p:spPr>
        <p:txBody>
          <a:bodyPr rtlCol="0">
            <a:normAutofit fontScale="90000"/>
          </a:bodyPr>
          <a:lstStyle/>
          <a:p>
            <a:pPr eaLnBrk="1" fontAlgn="auto" hangingPunct="1">
              <a:spcAft>
                <a:spcPts val="0"/>
              </a:spcAft>
              <a:defRPr/>
            </a:pPr>
            <a:r>
              <a:rPr lang="en-US" sz="2600" dirty="0" smtClean="0">
                <a:solidFill>
                  <a:schemeClr val="tx1"/>
                </a:solidFill>
              </a:rPr>
              <a:t>Rapid acquisition of HPV in following sexual debut</a:t>
            </a:r>
            <a:r>
              <a:rPr lang="en-US" sz="2600" dirty="0" smtClean="0">
                <a:solidFill>
                  <a:schemeClr val="bg1"/>
                </a:solidFill>
              </a:rPr>
              <a:t/>
            </a:r>
            <a:br>
              <a:rPr lang="en-US" sz="2600" dirty="0" smtClean="0">
                <a:solidFill>
                  <a:schemeClr val="bg1"/>
                </a:solidFill>
              </a:rPr>
            </a:br>
            <a:endParaRPr lang="en-US" sz="2600" dirty="0" smtClean="0">
              <a:solidFill>
                <a:schemeClr val="bg1"/>
              </a:solidFill>
            </a:endParaRPr>
          </a:p>
        </p:txBody>
      </p:sp>
      <p:sp>
        <p:nvSpPr>
          <p:cNvPr id="7" name="Freeform 6"/>
          <p:cNvSpPr/>
          <p:nvPr/>
        </p:nvSpPr>
        <p:spPr>
          <a:xfrm>
            <a:off x="2109788" y="2674938"/>
            <a:ext cx="2792412" cy="2530475"/>
          </a:xfrm>
          <a:custGeom>
            <a:avLst/>
            <a:gdLst>
              <a:gd name="connsiteX0" fmla="*/ 0 w 2792436"/>
              <a:gd name="connsiteY0" fmla="*/ 2529840 h 2529840"/>
              <a:gd name="connsiteX1" fmla="*/ 436098 w 2792436"/>
              <a:gd name="connsiteY1" fmla="*/ 2037471 h 2529840"/>
              <a:gd name="connsiteX2" fmla="*/ 942535 w 2792436"/>
              <a:gd name="connsiteY2" fmla="*/ 1967132 h 2529840"/>
              <a:gd name="connsiteX3" fmla="*/ 1336431 w 2792436"/>
              <a:gd name="connsiteY3" fmla="*/ 1249680 h 2529840"/>
              <a:gd name="connsiteX4" fmla="*/ 1350498 w 2792436"/>
              <a:gd name="connsiteY4" fmla="*/ 1249680 h 2529840"/>
              <a:gd name="connsiteX5" fmla="*/ 1885071 w 2792436"/>
              <a:gd name="connsiteY5" fmla="*/ 532228 h 2529840"/>
              <a:gd name="connsiteX6" fmla="*/ 2264898 w 2792436"/>
              <a:gd name="connsiteY6" fmla="*/ 447822 h 2529840"/>
              <a:gd name="connsiteX7" fmla="*/ 2715064 w 2792436"/>
              <a:gd name="connsiteY7" fmla="*/ 67994 h 2529840"/>
              <a:gd name="connsiteX8" fmla="*/ 2729132 w 2792436"/>
              <a:gd name="connsiteY8" fmla="*/ 39859 h 252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2436" h="2529840">
                <a:moveTo>
                  <a:pt x="0" y="2529840"/>
                </a:moveTo>
                <a:cubicBezTo>
                  <a:pt x="139504" y="2330548"/>
                  <a:pt x="279009" y="2131256"/>
                  <a:pt x="436098" y="2037471"/>
                </a:cubicBezTo>
                <a:cubicBezTo>
                  <a:pt x="593187" y="1943686"/>
                  <a:pt x="792480" y="2098431"/>
                  <a:pt x="942535" y="1967132"/>
                </a:cubicBezTo>
                <a:cubicBezTo>
                  <a:pt x="1092591" y="1835834"/>
                  <a:pt x="1268437" y="1369255"/>
                  <a:pt x="1336431" y="1249680"/>
                </a:cubicBezTo>
                <a:cubicBezTo>
                  <a:pt x="1404425" y="1130105"/>
                  <a:pt x="1259058" y="1369255"/>
                  <a:pt x="1350498" y="1249680"/>
                </a:cubicBezTo>
                <a:cubicBezTo>
                  <a:pt x="1441938" y="1130105"/>
                  <a:pt x="1732671" y="665871"/>
                  <a:pt x="1885071" y="532228"/>
                </a:cubicBezTo>
                <a:cubicBezTo>
                  <a:pt x="2037471" y="398585"/>
                  <a:pt x="2126566" y="525194"/>
                  <a:pt x="2264898" y="447822"/>
                </a:cubicBezTo>
                <a:cubicBezTo>
                  <a:pt x="2403230" y="370450"/>
                  <a:pt x="2637692" y="135988"/>
                  <a:pt x="2715064" y="67994"/>
                </a:cubicBezTo>
                <a:cubicBezTo>
                  <a:pt x="2792436" y="0"/>
                  <a:pt x="2760784" y="19929"/>
                  <a:pt x="2729132" y="39859"/>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n>
                <a:solidFill>
                  <a:srgbClr val="FFFF00"/>
                </a:solidFill>
              </a:ln>
            </a:endParaRPr>
          </a:p>
        </p:txBody>
      </p:sp>
      <p:sp>
        <p:nvSpPr>
          <p:cNvPr id="8" name="Rectangle 7"/>
          <p:cNvSpPr/>
          <p:nvPr/>
        </p:nvSpPr>
        <p:spPr>
          <a:xfrm>
            <a:off x="2209800" y="990600"/>
            <a:ext cx="152400" cy="152400"/>
          </a:xfrm>
          <a:prstGeom prst="rect">
            <a:avLst/>
          </a:prstGeom>
          <a:solidFill>
            <a:srgbClr val="A5F4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2362200" y="6858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2470" name="TextBox 9"/>
          <p:cNvSpPr txBox="1">
            <a:spLocks noChangeArrowheads="1"/>
          </p:cNvSpPr>
          <p:nvPr/>
        </p:nvSpPr>
        <p:spPr bwMode="auto">
          <a:xfrm>
            <a:off x="2463800" y="590550"/>
            <a:ext cx="4775200" cy="400050"/>
          </a:xfrm>
          <a:prstGeom prst="rect">
            <a:avLst/>
          </a:prstGeom>
          <a:noFill/>
          <a:ln w="9525">
            <a:noFill/>
            <a:miter lim="800000"/>
            <a:headEnd/>
            <a:tailEnd/>
          </a:ln>
        </p:spPr>
        <p:txBody>
          <a:bodyPr wrap="none">
            <a:spAutoFit/>
          </a:bodyPr>
          <a:lstStyle/>
          <a:p>
            <a:r>
              <a:rPr lang="en-US" sz="2000" b="1">
                <a:solidFill>
                  <a:schemeClr val="bg1"/>
                </a:solidFill>
                <a:latin typeface="Calibri" pitchFamily="34" charset="0"/>
              </a:rPr>
              <a:t>Study of 18-23 year-old males (n=240)</a:t>
            </a:r>
          </a:p>
        </p:txBody>
      </p:sp>
      <p:sp>
        <p:nvSpPr>
          <p:cNvPr id="62471" name="TextBox 1"/>
          <p:cNvSpPr txBox="1">
            <a:spLocks noChangeArrowheads="1"/>
          </p:cNvSpPr>
          <p:nvPr/>
        </p:nvSpPr>
        <p:spPr bwMode="auto">
          <a:xfrm>
            <a:off x="3886200" y="6567488"/>
            <a:ext cx="1954213"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Partridge, JID 2007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381000"/>
            <a:ext cx="8229600" cy="533400"/>
          </a:xfrm>
        </p:spPr>
        <p:txBody>
          <a:bodyPr/>
          <a:lstStyle/>
          <a:p>
            <a:r>
              <a:rPr lang="en-US" smtClean="0"/>
              <a:t>Questions for you (1)</a:t>
            </a:r>
          </a:p>
        </p:txBody>
      </p:sp>
      <p:sp>
        <p:nvSpPr>
          <p:cNvPr id="20482" name="Content Placeholder 2"/>
          <p:cNvSpPr>
            <a:spLocks noGrp="1"/>
          </p:cNvSpPr>
          <p:nvPr>
            <p:ph idx="1"/>
          </p:nvPr>
        </p:nvSpPr>
        <p:spPr>
          <a:xfrm>
            <a:off x="457200" y="1143000"/>
            <a:ext cx="8229600" cy="3992563"/>
          </a:xfrm>
        </p:spPr>
        <p:txBody>
          <a:bodyPr/>
          <a:lstStyle/>
          <a:p>
            <a:r>
              <a:rPr lang="en-US" sz="2800" smtClean="0"/>
              <a:t>1. Do you </a:t>
            </a:r>
            <a:r>
              <a:rPr lang="en-US" sz="2800" i="1" smtClean="0"/>
              <a:t>routinely</a:t>
            </a:r>
            <a:r>
              <a:rPr lang="en-US" sz="2800" smtClean="0"/>
              <a:t> see pre-teens and young adolescents (ages 10-14) in your clinical practice?</a:t>
            </a:r>
          </a:p>
          <a:p>
            <a:pPr lvl="1"/>
            <a:r>
              <a:rPr lang="en-US" sz="2400" smtClean="0"/>
              <a:t>a. Yes</a:t>
            </a:r>
          </a:p>
          <a:p>
            <a:pPr lvl="1"/>
            <a:r>
              <a:rPr lang="en-US" sz="2400" smtClean="0"/>
              <a:t>b. No</a:t>
            </a:r>
          </a:p>
          <a:p>
            <a:pPr lvl="1"/>
            <a:r>
              <a:rPr lang="en-US" sz="2400" smtClean="0"/>
              <a:t>c. Sometimes</a:t>
            </a:r>
          </a:p>
          <a:p>
            <a:pPr>
              <a:buFont typeface="Wingdings 3" pitchFamily="18" charset="2"/>
              <a:buNone/>
            </a:pPr>
            <a:endParaRPr lang="en-US" sz="28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457200" y="152400"/>
            <a:ext cx="8229600" cy="533400"/>
          </a:xfrm>
        </p:spPr>
        <p:txBody>
          <a:bodyPr/>
          <a:lstStyle/>
          <a:p>
            <a:r>
              <a:rPr lang="en-US" smtClean="0"/>
              <a:t>HPV may never go away</a:t>
            </a:r>
          </a:p>
        </p:txBody>
      </p:sp>
      <p:sp>
        <p:nvSpPr>
          <p:cNvPr id="23555" name="Content Placeholder 2"/>
          <p:cNvSpPr>
            <a:spLocks noGrp="1"/>
          </p:cNvSpPr>
          <p:nvPr>
            <p:ph idx="4294967295"/>
          </p:nvPr>
        </p:nvSpPr>
        <p:spPr>
          <a:xfrm>
            <a:off x="609600" y="609600"/>
            <a:ext cx="7924800" cy="5410200"/>
          </a:xfrm>
        </p:spPr>
        <p:txBody>
          <a:bodyPr>
            <a:normAutofit lnSpcReduction="10000"/>
          </a:bodyPr>
          <a:lstStyle/>
          <a:p>
            <a:pPr marL="0" indent="0">
              <a:buFont typeface="Wingdings 3" pitchFamily="18" charset="2"/>
              <a:buNone/>
              <a:defRPr/>
            </a:pPr>
            <a:r>
              <a:rPr lang="en-US" sz="2800" i="1" dirty="0" smtClean="0"/>
              <a:t>Infection remains dormant for decades, then reactivates later in life as immune system declines</a:t>
            </a:r>
          </a:p>
          <a:p>
            <a:pPr>
              <a:defRPr/>
            </a:pPr>
            <a:r>
              <a:rPr lang="en-US" sz="2800" dirty="0" smtClean="0"/>
              <a:t>Risk of HPV infection among women 50+ was associated with total lifetime partners but not new partners.</a:t>
            </a:r>
          </a:p>
          <a:p>
            <a:pPr>
              <a:defRPr/>
            </a:pPr>
            <a:r>
              <a:rPr lang="en-US" sz="2800" dirty="0" smtClean="0"/>
              <a:t>Conclusion: “Reactivation </a:t>
            </a:r>
            <a:r>
              <a:rPr lang="en-US" sz="2800" dirty="0"/>
              <a:t>risk may increase around age 50 years and contribute to a larger fraction of HPV detection at older ages, compared with new acquisition</a:t>
            </a:r>
            <a:r>
              <a:rPr lang="en-US" sz="2800" dirty="0" smtClean="0"/>
              <a:t>.”</a:t>
            </a:r>
          </a:p>
          <a:p>
            <a:pPr>
              <a:defRPr/>
            </a:pPr>
            <a:r>
              <a:rPr lang="en-US" sz="2800" dirty="0" smtClean="0"/>
              <a:t>85% of incident infections occurred during periods of abstinence of monogamy, and were associated with lifetime number of sexual partners </a:t>
            </a:r>
          </a:p>
        </p:txBody>
      </p:sp>
      <p:sp>
        <p:nvSpPr>
          <p:cNvPr id="64515" name="TextBox 3"/>
          <p:cNvSpPr txBox="1">
            <a:spLocks noChangeArrowheads="1"/>
          </p:cNvSpPr>
          <p:nvPr/>
        </p:nvSpPr>
        <p:spPr bwMode="auto">
          <a:xfrm>
            <a:off x="152400" y="6319838"/>
            <a:ext cx="7162800" cy="461962"/>
          </a:xfrm>
          <a:prstGeom prst="rect">
            <a:avLst/>
          </a:prstGeom>
          <a:noFill/>
          <a:ln w="9525">
            <a:noFill/>
            <a:miter lim="800000"/>
            <a:headEnd/>
            <a:tailEnd/>
          </a:ln>
        </p:spPr>
        <p:txBody>
          <a:bodyPr>
            <a:spAutoFit/>
          </a:bodyPr>
          <a:lstStyle/>
          <a:p>
            <a:pPr eaLnBrk="0" hangingPunct="0"/>
            <a:r>
              <a:rPr lang="en-US" sz="2200"/>
              <a:t>Gravitt, </a:t>
            </a:r>
            <a:r>
              <a:rPr lang="en-US" sz="2400"/>
              <a:t>JID 2013; Rostich Cancer Res 2012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txBox="1">
            <a:spLocks/>
          </p:cNvSpPr>
          <p:nvPr/>
        </p:nvSpPr>
        <p:spPr bwMode="auto">
          <a:xfrm>
            <a:off x="390525" y="1581150"/>
            <a:ext cx="8610600" cy="4362450"/>
          </a:xfrm>
          <a:prstGeom prst="rect">
            <a:avLst/>
          </a:prstGeom>
          <a:noFill/>
          <a:ln w="9525">
            <a:noFill/>
            <a:miter lim="800000"/>
            <a:headEnd/>
            <a:tailEnd/>
          </a:ln>
        </p:spPr>
        <p:txBody>
          <a:bodyPr/>
          <a:lstStyle/>
          <a:p>
            <a:pPr marL="228600" indent="-228600" eaLnBrk="0" hangingPunct="0">
              <a:lnSpc>
                <a:spcPct val="90000"/>
              </a:lnSpc>
              <a:spcBef>
                <a:spcPts val="600"/>
              </a:spcBef>
              <a:buClr>
                <a:srgbClr val="5C5CAE"/>
              </a:buClr>
              <a:buFont typeface="Arial" charset="0"/>
              <a:buChar char="•"/>
            </a:pPr>
            <a:r>
              <a:rPr lang="en-US" sz="2400">
                <a:latin typeface="Tahoma" pitchFamily="34" charset="0"/>
                <a:ea typeface="MS PGothic" pitchFamily="34" charset="-128"/>
              </a:rPr>
              <a:t>National Survey of Family Growth n=1243 15-24 yo females</a:t>
            </a:r>
          </a:p>
          <a:p>
            <a:pPr marL="742950" lvl="1" indent="-285750" eaLnBrk="0" hangingPunct="0">
              <a:lnSpc>
                <a:spcPct val="90000"/>
              </a:lnSpc>
              <a:spcBef>
                <a:spcPts val="600"/>
              </a:spcBef>
              <a:buClr>
                <a:srgbClr val="5C5CAE"/>
              </a:buClr>
              <a:buFont typeface="Arial" charset="0"/>
              <a:buChar char="•"/>
            </a:pPr>
            <a:r>
              <a:rPr lang="en-US" sz="2000">
                <a:latin typeface="Tahoma" pitchFamily="34" charset="0"/>
                <a:ea typeface="MS PGothic" pitchFamily="34" charset="-128"/>
              </a:rPr>
              <a:t>HPV vaccination NOT associated with:</a:t>
            </a:r>
          </a:p>
          <a:p>
            <a:pPr marL="1600200" lvl="3" indent="-228600" eaLnBrk="0" hangingPunct="0">
              <a:lnSpc>
                <a:spcPct val="90000"/>
              </a:lnSpc>
              <a:spcBef>
                <a:spcPts val="600"/>
              </a:spcBef>
              <a:buClr>
                <a:srgbClr val="5C5CAE"/>
              </a:buClr>
              <a:buSzPct val="75000"/>
              <a:buFont typeface="Arial" charset="0"/>
              <a:buChar char="▪"/>
            </a:pPr>
            <a:r>
              <a:rPr lang="en-US" sz="2000">
                <a:latin typeface="Tahoma" pitchFamily="34" charset="0"/>
                <a:ea typeface="MS PGothic" pitchFamily="34" charset="-128"/>
              </a:rPr>
              <a:t>Being sexually active</a:t>
            </a:r>
          </a:p>
          <a:p>
            <a:pPr marL="1600200" lvl="3" indent="-228600" eaLnBrk="0" hangingPunct="0">
              <a:lnSpc>
                <a:spcPct val="90000"/>
              </a:lnSpc>
              <a:spcBef>
                <a:spcPts val="600"/>
              </a:spcBef>
              <a:buClr>
                <a:srgbClr val="5C5CAE"/>
              </a:buClr>
              <a:buSzPct val="75000"/>
              <a:buFont typeface="Arial" charset="0"/>
              <a:buChar char="▪"/>
            </a:pPr>
            <a:r>
              <a:rPr lang="en-US" sz="2000">
                <a:latin typeface="Tahoma" pitchFamily="34" charset="0"/>
                <a:ea typeface="MS PGothic" pitchFamily="34" charset="-128"/>
              </a:rPr>
              <a:t>Number of sexual partners</a:t>
            </a:r>
          </a:p>
          <a:p>
            <a:pPr marL="742950" lvl="1" indent="-285750" eaLnBrk="0" hangingPunct="0">
              <a:lnSpc>
                <a:spcPct val="90000"/>
              </a:lnSpc>
              <a:spcBef>
                <a:spcPts val="600"/>
              </a:spcBef>
              <a:buClr>
                <a:srgbClr val="5C5CAE"/>
              </a:buClr>
              <a:buFont typeface="Arial" charset="0"/>
              <a:buChar char="•"/>
            </a:pPr>
            <a:r>
              <a:rPr lang="en-US" sz="2000">
                <a:latin typeface="Tahoma" pitchFamily="34" charset="0"/>
                <a:ea typeface="MS PGothic" pitchFamily="34" charset="-128"/>
              </a:rPr>
              <a:t>HPV vaccination was associated with:</a:t>
            </a:r>
          </a:p>
          <a:p>
            <a:pPr marL="1600200" lvl="3" indent="-228600" eaLnBrk="0" hangingPunct="0">
              <a:lnSpc>
                <a:spcPct val="90000"/>
              </a:lnSpc>
              <a:spcBef>
                <a:spcPts val="600"/>
              </a:spcBef>
              <a:buClr>
                <a:srgbClr val="5C5CAE"/>
              </a:buClr>
              <a:buSzPct val="75000"/>
              <a:buFont typeface="Arial" charset="0"/>
              <a:buChar char="▪"/>
            </a:pPr>
            <a:r>
              <a:rPr lang="en-US" sz="2000">
                <a:latin typeface="Tahoma" pitchFamily="34" charset="0"/>
                <a:ea typeface="MS PGothic" pitchFamily="34" charset="-128"/>
              </a:rPr>
              <a:t>More consistent condom use among 15-19 year olds (AOR=3.0, </a:t>
            </a:r>
            <a:r>
              <a:rPr lang="ja-JP" altLang="en-US" sz="2000">
                <a:latin typeface="Tahoma" pitchFamily="34" charset="0"/>
              </a:rPr>
              <a:t>“</a:t>
            </a:r>
            <a:r>
              <a:rPr lang="en-US" sz="2000">
                <a:latin typeface="Tahoma" pitchFamily="34" charset="0"/>
                <a:ea typeface="MS PGothic" pitchFamily="34" charset="-128"/>
              </a:rPr>
              <a:t>always</a:t>
            </a:r>
            <a:r>
              <a:rPr lang="ja-JP" altLang="en-US" sz="2000">
                <a:latin typeface="Tahoma" pitchFamily="34" charset="0"/>
              </a:rPr>
              <a:t>”</a:t>
            </a:r>
            <a:r>
              <a:rPr lang="en-US" sz="2000">
                <a:latin typeface="Tahoma" pitchFamily="34" charset="0"/>
                <a:ea typeface="MS PGothic" pitchFamily="34" charset="-128"/>
              </a:rPr>
              <a:t> wearing condom)</a:t>
            </a:r>
          </a:p>
          <a:p>
            <a:pPr marL="228600" indent="-228600" eaLnBrk="0" hangingPunct="0">
              <a:lnSpc>
                <a:spcPct val="90000"/>
              </a:lnSpc>
              <a:spcBef>
                <a:spcPts val="600"/>
              </a:spcBef>
              <a:buClr>
                <a:srgbClr val="5C5CAE"/>
              </a:buClr>
              <a:buSzPct val="75000"/>
              <a:buFont typeface="Arial" charset="0"/>
              <a:buChar char="▪"/>
            </a:pPr>
            <a:r>
              <a:rPr lang="en-US" sz="2400">
                <a:latin typeface="Tahoma" pitchFamily="34" charset="0"/>
                <a:ea typeface="MS PGothic" pitchFamily="34" charset="-128"/>
              </a:rPr>
              <a:t>Kaiser Permanente Center for Health Research n=1398 11-12 yo girls in 2006, 30% of whom were vaccinated, followed thru 2010</a:t>
            </a:r>
          </a:p>
          <a:p>
            <a:pPr marL="742950" lvl="1" indent="-285750" eaLnBrk="0" hangingPunct="0">
              <a:lnSpc>
                <a:spcPct val="90000"/>
              </a:lnSpc>
              <a:spcBef>
                <a:spcPts val="600"/>
              </a:spcBef>
              <a:buClr>
                <a:srgbClr val="5C5CAE"/>
              </a:buClr>
              <a:buSzPct val="75000"/>
              <a:buFont typeface="Arial" charset="0"/>
              <a:buChar char="▪"/>
            </a:pPr>
            <a:r>
              <a:rPr lang="en-US" sz="2000">
                <a:latin typeface="Tahoma" pitchFamily="34" charset="0"/>
                <a:ea typeface="MS PGothic" pitchFamily="34" charset="-128"/>
              </a:rPr>
              <a:t>No difference in markers of sexual activity including pregnancies, counseling on contraceptives, and testing for or diagnoses of sexually transmitted diseases</a:t>
            </a:r>
          </a:p>
        </p:txBody>
      </p:sp>
      <p:sp>
        <p:nvSpPr>
          <p:cNvPr id="65538" name="Title 1"/>
          <p:cNvSpPr txBox="1">
            <a:spLocks/>
          </p:cNvSpPr>
          <p:nvPr/>
        </p:nvSpPr>
        <p:spPr bwMode="auto">
          <a:xfrm>
            <a:off x="404813" y="242888"/>
            <a:ext cx="8534400" cy="1143000"/>
          </a:xfrm>
          <a:prstGeom prst="rect">
            <a:avLst/>
          </a:prstGeom>
          <a:noFill/>
          <a:ln w="9525">
            <a:noFill/>
            <a:miter lim="800000"/>
            <a:headEnd/>
            <a:tailEnd/>
          </a:ln>
        </p:spPr>
        <p:txBody>
          <a:bodyPr anchor="b"/>
          <a:lstStyle/>
          <a:p>
            <a:pPr eaLnBrk="0" hangingPunct="0">
              <a:lnSpc>
                <a:spcPct val="90000"/>
              </a:lnSpc>
            </a:pPr>
            <a:r>
              <a:rPr lang="en-US" sz="3600" b="1">
                <a:ea typeface="MS PGothic" pitchFamily="34" charset="-128"/>
              </a:rPr>
              <a:t>Receiving HPV Vaccine Does </a:t>
            </a:r>
            <a:r>
              <a:rPr lang="en-US" sz="3600" b="1" i="1">
                <a:ea typeface="MS PGothic" pitchFamily="34" charset="-128"/>
              </a:rPr>
              <a:t>Not</a:t>
            </a:r>
            <a:r>
              <a:rPr lang="en-US" sz="3600" b="1">
                <a:ea typeface="MS PGothic" pitchFamily="34" charset="-128"/>
              </a:rPr>
              <a:t> Increase Promiscuity</a:t>
            </a:r>
          </a:p>
        </p:txBody>
      </p:sp>
      <p:sp>
        <p:nvSpPr>
          <p:cNvPr id="65539" name="TextBox 3"/>
          <p:cNvSpPr txBox="1">
            <a:spLocks noChangeArrowheads="1"/>
          </p:cNvSpPr>
          <p:nvPr/>
        </p:nvSpPr>
        <p:spPr bwMode="auto">
          <a:xfrm>
            <a:off x="457200" y="6097588"/>
            <a:ext cx="6762750" cy="517525"/>
          </a:xfrm>
          <a:prstGeom prst="rect">
            <a:avLst/>
          </a:prstGeom>
          <a:noFill/>
          <a:ln w="9525">
            <a:noFill/>
            <a:miter lim="800000"/>
            <a:headEnd/>
            <a:tailEnd/>
          </a:ln>
        </p:spPr>
        <p:txBody>
          <a:bodyPr>
            <a:spAutoFit/>
          </a:bodyPr>
          <a:lstStyle/>
          <a:p>
            <a:r>
              <a:rPr lang="en-US" sz="1400" b="1">
                <a:latin typeface="Tahoma" pitchFamily="34" charset="0"/>
                <a:ea typeface="MS PGothic" pitchFamily="34" charset="-128"/>
              </a:rPr>
              <a:t>Liddon NC, </a:t>
            </a:r>
            <a:r>
              <a:rPr lang="en-US" sz="1400" b="1" i="1">
                <a:latin typeface="Tahoma" pitchFamily="34" charset="0"/>
                <a:ea typeface="MS PGothic" pitchFamily="34" charset="-128"/>
              </a:rPr>
              <a:t>Am J Prev Med</a:t>
            </a:r>
            <a:r>
              <a:rPr lang="en-US" sz="1400" b="1">
                <a:latin typeface="Tahoma" pitchFamily="34" charset="0"/>
                <a:ea typeface="MS PGothic" pitchFamily="34" charset="-128"/>
              </a:rPr>
              <a:t>  2012;42:44</a:t>
            </a:r>
          </a:p>
          <a:p>
            <a:r>
              <a:rPr lang="en-US" sz="1400" b="1">
                <a:latin typeface="Tahoma" pitchFamily="34" charset="0"/>
                <a:ea typeface="MS PGothic" pitchFamily="34" charset="-128"/>
              </a:rPr>
              <a:t>Bednarczyk RA, </a:t>
            </a:r>
            <a:r>
              <a:rPr lang="en-US" sz="1400" b="1" i="1">
                <a:latin typeface="Tahoma" pitchFamily="34" charset="0"/>
                <a:ea typeface="MS PGothic" pitchFamily="34" charset="-128"/>
              </a:rPr>
              <a:t>Pediatrics</a:t>
            </a:r>
            <a:r>
              <a:rPr lang="en-US" sz="1400" b="1">
                <a:latin typeface="Tahoma" pitchFamily="34" charset="0"/>
                <a:ea typeface="MS PGothic" pitchFamily="34" charset="-128"/>
              </a:rPr>
              <a:t> 2012;130:798</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Why aren’t we vaccinating more?</a:t>
            </a:r>
            <a:endParaRPr lang="en-US" dirty="0"/>
          </a:p>
        </p:txBody>
      </p:sp>
      <p:sp>
        <p:nvSpPr>
          <p:cNvPr id="3" name="Text Placeholder 2"/>
          <p:cNvSpPr>
            <a:spLocks noGrp="1"/>
          </p:cNvSpPr>
          <p:nvPr>
            <p:ph type="body" idx="1"/>
          </p:nvPr>
        </p:nvSpPr>
        <p:spPr/>
        <p:txBody>
          <a:bodyPr rtlCol="0">
            <a:normAutofit/>
          </a:bodyPr>
          <a:lstStyle/>
          <a:p>
            <a:pPr eaLnBrk="1" fontAlgn="auto" hangingPunct="1">
              <a:spcAft>
                <a:spcPts val="0"/>
              </a:spcAft>
              <a:defRPr/>
            </a:pPr>
            <a:r>
              <a:rPr lang="en-US" sz="2800" dirty="0" smtClean="0"/>
              <a:t>Understanding missed opportunities</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a:xfrm>
            <a:off x="457200" y="381000"/>
            <a:ext cx="8229600" cy="533400"/>
          </a:xfrm>
        </p:spPr>
        <p:txBody>
          <a:bodyPr/>
          <a:lstStyle/>
          <a:p>
            <a:r>
              <a:rPr lang="en-US" smtClean="0"/>
              <a:t>Questions for you (3)</a:t>
            </a:r>
          </a:p>
        </p:txBody>
      </p:sp>
      <p:sp>
        <p:nvSpPr>
          <p:cNvPr id="68610" name="Content Placeholder 2"/>
          <p:cNvSpPr>
            <a:spLocks noGrp="1"/>
          </p:cNvSpPr>
          <p:nvPr>
            <p:ph idx="4294967295"/>
          </p:nvPr>
        </p:nvSpPr>
        <p:spPr>
          <a:xfrm>
            <a:off x="457200" y="1143000"/>
            <a:ext cx="8229600" cy="3992563"/>
          </a:xfrm>
        </p:spPr>
        <p:txBody>
          <a:bodyPr/>
          <a:lstStyle/>
          <a:p>
            <a:r>
              <a:rPr lang="en-US" sz="2800" smtClean="0"/>
              <a:t>3. What proportion of high school students have had one dose of the </a:t>
            </a:r>
            <a:r>
              <a:rPr lang="en-US" sz="2800" u="sng" smtClean="0"/>
              <a:t>meningitis vaccine</a:t>
            </a:r>
            <a:r>
              <a:rPr lang="en-US" sz="2800" smtClean="0"/>
              <a:t>?</a:t>
            </a:r>
          </a:p>
          <a:p>
            <a:pPr lvl="1"/>
            <a:r>
              <a:rPr lang="en-US" sz="2400" smtClean="0"/>
              <a:t>a. 25%</a:t>
            </a:r>
          </a:p>
          <a:p>
            <a:pPr lvl="1"/>
            <a:r>
              <a:rPr lang="en-US" sz="2400" smtClean="0"/>
              <a:t>b. 50%</a:t>
            </a:r>
          </a:p>
          <a:p>
            <a:pPr lvl="1"/>
            <a:r>
              <a:rPr lang="en-US" sz="2400" smtClean="0"/>
              <a:t>c. 75%</a:t>
            </a:r>
          </a:p>
          <a:p>
            <a:pPr>
              <a:buFont typeface="Wingdings 3" pitchFamily="18" charset="2"/>
              <a:buNone/>
            </a:pPr>
            <a:endParaRPr lang="en-US" sz="28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a:xfrm>
            <a:off x="457200" y="381000"/>
            <a:ext cx="8229600" cy="533400"/>
          </a:xfrm>
        </p:spPr>
        <p:txBody>
          <a:bodyPr/>
          <a:lstStyle/>
          <a:p>
            <a:r>
              <a:rPr lang="en-US" smtClean="0"/>
              <a:t>Questions for you (4)</a:t>
            </a:r>
          </a:p>
        </p:txBody>
      </p:sp>
      <p:sp>
        <p:nvSpPr>
          <p:cNvPr id="69634" name="Content Placeholder 2"/>
          <p:cNvSpPr>
            <a:spLocks noGrp="1"/>
          </p:cNvSpPr>
          <p:nvPr>
            <p:ph idx="4294967295"/>
          </p:nvPr>
        </p:nvSpPr>
        <p:spPr>
          <a:xfrm>
            <a:off x="457200" y="1143000"/>
            <a:ext cx="8229600" cy="3992563"/>
          </a:xfrm>
        </p:spPr>
        <p:txBody>
          <a:bodyPr/>
          <a:lstStyle/>
          <a:p>
            <a:r>
              <a:rPr lang="en-US" sz="2800" smtClean="0"/>
              <a:t>4. What proportion of </a:t>
            </a:r>
            <a:r>
              <a:rPr lang="en-US" sz="2800" u="sng" smtClean="0"/>
              <a:t>female</a:t>
            </a:r>
            <a:r>
              <a:rPr lang="en-US" sz="2800" smtClean="0"/>
              <a:t> high school students have had at least one dose of </a:t>
            </a:r>
            <a:r>
              <a:rPr lang="en-US" sz="2800" u="sng" smtClean="0"/>
              <a:t>HPV vaccine</a:t>
            </a:r>
            <a:r>
              <a:rPr lang="en-US" sz="2800" smtClean="0"/>
              <a:t>?</a:t>
            </a:r>
          </a:p>
          <a:p>
            <a:pPr lvl="1"/>
            <a:r>
              <a:rPr lang="en-US" sz="2400" smtClean="0"/>
              <a:t>a. 25%</a:t>
            </a:r>
          </a:p>
          <a:p>
            <a:pPr lvl="1"/>
            <a:r>
              <a:rPr lang="en-US" sz="2400" smtClean="0"/>
              <a:t>b. 50%</a:t>
            </a:r>
          </a:p>
          <a:p>
            <a:pPr lvl="1"/>
            <a:r>
              <a:rPr lang="en-US" sz="2400" smtClean="0"/>
              <a:t>c. 75%</a:t>
            </a:r>
          </a:p>
          <a:p>
            <a:pPr>
              <a:buFont typeface="Wingdings 3" pitchFamily="18" charset="2"/>
              <a:buNone/>
            </a:pPr>
            <a:endParaRPr lang="en-US" sz="28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8" name="Rectangle 5"/>
          <p:cNvSpPr>
            <a:spLocks noGrp="1" noChangeArrowheads="1"/>
          </p:cNvSpPr>
          <p:nvPr>
            <p:ph type="title"/>
          </p:nvPr>
        </p:nvSpPr>
        <p:spPr/>
        <p:txBody>
          <a:bodyPr>
            <a:normAutofit fontScale="90000"/>
          </a:bodyPr>
          <a:lstStyle/>
          <a:p>
            <a:pPr eaLnBrk="1" hangingPunct="1">
              <a:defRPr/>
            </a:pPr>
            <a:r>
              <a:rPr sz="4000" smtClean="0"/>
              <a:t>US behind other nations in uptake                                         of 3 doses HPV vaccine</a:t>
            </a:r>
          </a:p>
        </p:txBody>
      </p:sp>
      <p:graphicFrame>
        <p:nvGraphicFramePr>
          <p:cNvPr id="3515" name="Object 443"/>
          <p:cNvGraphicFramePr>
            <a:graphicFrameLocks noGrp="1" noChangeAspect="1"/>
          </p:cNvGraphicFramePr>
          <p:nvPr>
            <p:ph type="chart" idx="1"/>
          </p:nvPr>
        </p:nvGraphicFramePr>
        <p:xfrm>
          <a:off x="1479550" y="1600200"/>
          <a:ext cx="6184900" cy="4525963"/>
        </p:xfrm>
        <a:graphic>
          <a:graphicData uri="http://schemas.openxmlformats.org/presentationml/2006/ole">
            <p:oleObj spid="_x0000_s3515" name="Worksheet" r:id="rId4" imgW="7743808" imgH="5667355" progId="Excel.Sheet.8">
              <p:embed/>
            </p:oleObj>
          </a:graphicData>
        </a:graphic>
      </p:graphicFrame>
      <p:sp>
        <p:nvSpPr>
          <p:cNvPr id="3517" name="Text Box 7"/>
          <p:cNvSpPr txBox="1">
            <a:spLocks noChangeArrowheads="1"/>
          </p:cNvSpPr>
          <p:nvPr/>
        </p:nvSpPr>
        <p:spPr bwMode="auto">
          <a:xfrm>
            <a:off x="1524000" y="5562600"/>
            <a:ext cx="5867400" cy="338138"/>
          </a:xfrm>
          <a:prstGeom prst="rect">
            <a:avLst/>
          </a:prstGeom>
          <a:noFill/>
          <a:ln w="9525">
            <a:noFill/>
            <a:miter lim="800000"/>
            <a:headEnd/>
            <a:tailEnd/>
          </a:ln>
        </p:spPr>
        <p:txBody>
          <a:bodyPr>
            <a:spAutoFit/>
          </a:bodyPr>
          <a:lstStyle/>
          <a:p>
            <a:r>
              <a:rPr lang="en-US" sz="1600" b="1">
                <a:latin typeface="Calibri" pitchFamily="34" charset="0"/>
              </a:rPr>
              <a:t>         Australia            UK              Canada     Netherlands         USA</a:t>
            </a:r>
          </a:p>
        </p:txBody>
      </p:sp>
      <p:sp>
        <p:nvSpPr>
          <p:cNvPr id="4101" name="Text Box 8"/>
          <p:cNvSpPr txBox="1">
            <a:spLocks noChangeArrowheads="1"/>
          </p:cNvSpPr>
          <p:nvPr/>
        </p:nvSpPr>
        <p:spPr bwMode="auto">
          <a:xfrm>
            <a:off x="65088" y="6443663"/>
            <a:ext cx="9155112" cy="261937"/>
          </a:xfrm>
          <a:prstGeom prst="rect">
            <a:avLst/>
          </a:prstGeom>
          <a:noFill/>
          <a:ln w="9525">
            <a:noFill/>
            <a:miter lim="800000"/>
            <a:headEnd/>
            <a:tailEnd/>
          </a:ln>
        </p:spPr>
        <p:txBody>
          <a:bodyPr>
            <a:spAutoFit/>
          </a:bodyPr>
          <a:lstStyle/>
          <a:p>
            <a:pPr fontAlgn="auto">
              <a:spcBef>
                <a:spcPts val="0"/>
              </a:spcBef>
              <a:spcAft>
                <a:spcPts val="0"/>
              </a:spcAft>
              <a:defRPr/>
            </a:pPr>
            <a:r>
              <a:rPr lang="en-US" sz="1100" dirty="0">
                <a:solidFill>
                  <a:schemeClr val="accent1">
                    <a:lumMod val="50000"/>
                  </a:schemeClr>
                </a:solidFill>
                <a:latin typeface="+mn-lt"/>
                <a:cs typeface="+mn-cs"/>
              </a:rPr>
              <a:t>Brotherton, Lancet 2011; Cuzick BJC 2010; Ogilvie et al., 2010; Marc et al., 2010, NIS-Teen 2011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z="3200" smtClean="0"/>
              <a:t>National Estimated Vaccination Coverage Levels among Adolescents 13-17 Years, </a:t>
            </a:r>
            <a:br>
              <a:rPr lang="en-US" sz="3200" smtClean="0"/>
            </a:br>
            <a:r>
              <a:rPr lang="en-US" sz="3200" smtClean="0"/>
              <a:t>National Immunization Survey-Teen, 2006-2013</a:t>
            </a:r>
          </a:p>
        </p:txBody>
      </p:sp>
      <p:sp>
        <p:nvSpPr>
          <p:cNvPr id="3" name="TextBox 2"/>
          <p:cNvSpPr txBox="1"/>
          <p:nvPr/>
        </p:nvSpPr>
        <p:spPr>
          <a:xfrm>
            <a:off x="152400" y="6105525"/>
            <a:ext cx="3189288" cy="596900"/>
          </a:xfrm>
          <a:prstGeom prst="rect">
            <a:avLst/>
          </a:prstGeom>
          <a:noFill/>
        </p:spPr>
        <p:txBody>
          <a:bodyPr wrap="none">
            <a:spAutoFit/>
          </a:bodyPr>
          <a:lstStyle/>
          <a:p>
            <a:pPr fontAlgn="auto">
              <a:spcBef>
                <a:spcPts val="0"/>
              </a:spcBef>
              <a:spcAft>
                <a:spcPts val="0"/>
              </a:spcAft>
              <a:defRPr/>
            </a:pPr>
            <a:r>
              <a:rPr lang="en-US" sz="1100" dirty="0" err="1">
                <a:solidFill>
                  <a:schemeClr val="tx1">
                    <a:lumMod val="50000"/>
                    <a:lumOff val="50000"/>
                  </a:schemeClr>
                </a:solidFill>
                <a:latin typeface="+mn-lt"/>
                <a:cs typeface="+mn-cs"/>
              </a:rPr>
              <a:t>Tdap</a:t>
            </a:r>
            <a:r>
              <a:rPr lang="en-US" sz="1100" dirty="0">
                <a:solidFill>
                  <a:schemeClr val="tx1">
                    <a:lumMod val="50000"/>
                    <a:lumOff val="50000"/>
                  </a:schemeClr>
                </a:solidFill>
                <a:latin typeface="+mn-lt"/>
                <a:cs typeface="+mn-cs"/>
              </a:rPr>
              <a:t>: tetanus, diphtheria, </a:t>
            </a:r>
            <a:r>
              <a:rPr lang="en-US" sz="1100" dirty="0" err="1">
                <a:solidFill>
                  <a:schemeClr val="tx1">
                    <a:lumMod val="50000"/>
                    <a:lumOff val="50000"/>
                  </a:schemeClr>
                </a:solidFill>
                <a:latin typeface="+mn-lt"/>
                <a:cs typeface="+mn-cs"/>
              </a:rPr>
              <a:t>acellular</a:t>
            </a:r>
            <a:r>
              <a:rPr lang="en-US" sz="1100" dirty="0">
                <a:solidFill>
                  <a:schemeClr val="tx1">
                    <a:lumMod val="50000"/>
                    <a:lumOff val="50000"/>
                  </a:schemeClr>
                </a:solidFill>
                <a:latin typeface="+mn-lt"/>
                <a:cs typeface="+mn-cs"/>
              </a:rPr>
              <a:t> pertussis vaccine.</a:t>
            </a:r>
          </a:p>
          <a:p>
            <a:pPr fontAlgn="auto">
              <a:spcBef>
                <a:spcPts val="0"/>
              </a:spcBef>
              <a:spcAft>
                <a:spcPts val="0"/>
              </a:spcAft>
              <a:defRPr/>
            </a:pPr>
            <a:r>
              <a:rPr lang="en-US" sz="1100" dirty="0">
                <a:solidFill>
                  <a:schemeClr val="tx1">
                    <a:lumMod val="50000"/>
                    <a:lumOff val="50000"/>
                  </a:schemeClr>
                </a:solidFill>
                <a:latin typeface="+mn-lt"/>
                <a:cs typeface="+mn-cs"/>
              </a:rPr>
              <a:t>MCV4: meningococcal conjugate vaccine</a:t>
            </a:r>
          </a:p>
          <a:p>
            <a:pPr fontAlgn="auto">
              <a:spcBef>
                <a:spcPts val="0"/>
              </a:spcBef>
              <a:spcAft>
                <a:spcPts val="0"/>
              </a:spcAft>
              <a:defRPr/>
            </a:pPr>
            <a:r>
              <a:rPr lang="en-US" sz="1100" dirty="0">
                <a:solidFill>
                  <a:schemeClr val="tx1">
                    <a:lumMod val="50000"/>
                    <a:lumOff val="50000"/>
                  </a:schemeClr>
                </a:solidFill>
                <a:latin typeface="+mn-lt"/>
                <a:cs typeface="+mn-cs"/>
              </a:rPr>
              <a:t>HPV: human papillomavirus vaccine</a:t>
            </a:r>
          </a:p>
        </p:txBody>
      </p:sp>
      <p:pic>
        <p:nvPicPr>
          <p:cNvPr id="73731" name="Picture 3"/>
          <p:cNvPicPr>
            <a:picLocks noChangeAspect="1"/>
          </p:cNvPicPr>
          <p:nvPr/>
        </p:nvPicPr>
        <p:blipFill>
          <a:blip r:embed="rId3"/>
          <a:srcRect/>
          <a:stretch>
            <a:fillRect/>
          </a:stretch>
        </p:blipFill>
        <p:spPr bwMode="auto">
          <a:xfrm>
            <a:off x="152400" y="1458913"/>
            <a:ext cx="8991600" cy="46370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76200" y="304800"/>
            <a:ext cx="8915400" cy="1143000"/>
          </a:xfrm>
        </p:spPr>
        <p:txBody>
          <a:bodyPr/>
          <a:lstStyle/>
          <a:p>
            <a:pPr eaLnBrk="1" hangingPunct="1"/>
            <a:r>
              <a:rPr lang="en-US" sz="2400" smtClean="0">
                <a:solidFill>
                  <a:srgbClr val="722B79"/>
                </a:solidFill>
              </a:rPr>
              <a:t>Actual and Achievable Vaccination Coverage if Missed Opportunities </a:t>
            </a:r>
            <a:br>
              <a:rPr lang="en-US" sz="2400" smtClean="0">
                <a:solidFill>
                  <a:srgbClr val="722B79"/>
                </a:solidFill>
              </a:rPr>
            </a:br>
            <a:r>
              <a:rPr lang="en-US" sz="2400" smtClean="0">
                <a:solidFill>
                  <a:srgbClr val="722B79"/>
                </a:solidFill>
              </a:rPr>
              <a:t>Were Eliminated: Adolescents 13-17 Years, NIS-Teen 2013</a:t>
            </a:r>
          </a:p>
        </p:txBody>
      </p:sp>
      <p:sp>
        <p:nvSpPr>
          <p:cNvPr id="103428" name="TextBox 1"/>
          <p:cNvSpPr txBox="1">
            <a:spLocks noChangeArrowheads="1"/>
          </p:cNvSpPr>
          <p:nvPr/>
        </p:nvSpPr>
        <p:spPr bwMode="auto">
          <a:xfrm>
            <a:off x="95250" y="6037263"/>
            <a:ext cx="6686550" cy="59213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lnSpc>
                <a:spcPct val="150000"/>
              </a:lnSpc>
              <a:spcBef>
                <a:spcPts val="0"/>
              </a:spcBef>
              <a:spcAft>
                <a:spcPts val="0"/>
              </a:spcAft>
              <a:defRPr/>
            </a:pPr>
            <a:r>
              <a:rPr lang="en-US" sz="1300" dirty="0">
                <a:solidFill>
                  <a:schemeClr val="accent1">
                    <a:lumMod val="50000"/>
                  </a:schemeClr>
                </a:solidFill>
                <a:latin typeface="+mn-lt"/>
              </a:rPr>
              <a:t>Missed opportunity: </a:t>
            </a:r>
            <a:r>
              <a:rPr lang="en-US" sz="1300" dirty="0" smtClean="0">
                <a:solidFill>
                  <a:schemeClr val="accent1">
                    <a:lumMod val="50000"/>
                  </a:schemeClr>
                </a:solidFill>
                <a:latin typeface="+mn-lt"/>
              </a:rPr>
              <a:t>Encounter </a:t>
            </a:r>
            <a:r>
              <a:rPr lang="en-US" sz="1300" dirty="0">
                <a:solidFill>
                  <a:schemeClr val="accent1">
                    <a:lumMod val="50000"/>
                  </a:schemeClr>
                </a:solidFill>
                <a:latin typeface="+mn-lt"/>
              </a:rPr>
              <a:t>when </a:t>
            </a:r>
            <a:r>
              <a:rPr lang="en-US" sz="1300" dirty="0" smtClean="0">
                <a:solidFill>
                  <a:schemeClr val="accent1">
                    <a:lumMod val="50000"/>
                  </a:schemeClr>
                </a:solidFill>
                <a:latin typeface="+mn-lt"/>
              </a:rPr>
              <a:t>some, </a:t>
            </a:r>
            <a:r>
              <a:rPr lang="en-US" sz="1300" dirty="0">
                <a:solidFill>
                  <a:schemeClr val="accent1">
                    <a:lumMod val="50000"/>
                  </a:schemeClr>
                </a:solidFill>
                <a:latin typeface="+mn-lt"/>
              </a:rPr>
              <a:t>but not all </a:t>
            </a:r>
            <a:r>
              <a:rPr lang="en-US" sz="1300" dirty="0" smtClean="0">
                <a:solidFill>
                  <a:schemeClr val="accent1">
                    <a:lumMod val="50000"/>
                  </a:schemeClr>
                </a:solidFill>
                <a:latin typeface="+mn-lt"/>
              </a:rPr>
              <a:t>ACIP-recommended vaccines </a:t>
            </a:r>
            <a:r>
              <a:rPr lang="en-US" sz="1300" dirty="0">
                <a:solidFill>
                  <a:schemeClr val="accent1">
                    <a:lumMod val="50000"/>
                  </a:schemeClr>
                </a:solidFill>
                <a:latin typeface="+mn-lt"/>
              </a:rPr>
              <a:t>are </a:t>
            </a:r>
            <a:r>
              <a:rPr lang="en-US" sz="1300" dirty="0" smtClean="0">
                <a:solidFill>
                  <a:schemeClr val="accent1">
                    <a:lumMod val="50000"/>
                  </a:schemeClr>
                </a:solidFill>
                <a:latin typeface="+mn-lt"/>
              </a:rPr>
              <a:t>given.</a:t>
            </a:r>
          </a:p>
          <a:p>
            <a:pPr eaLnBrk="1" fontAlgn="auto" hangingPunct="1">
              <a:spcBef>
                <a:spcPts val="0"/>
              </a:spcBef>
              <a:spcAft>
                <a:spcPts val="0"/>
              </a:spcAft>
              <a:defRPr/>
            </a:pPr>
            <a:r>
              <a:rPr lang="en-US" sz="1300" dirty="0" err="1" smtClean="0">
                <a:solidFill>
                  <a:schemeClr val="accent1">
                    <a:lumMod val="50000"/>
                  </a:schemeClr>
                </a:solidFill>
                <a:latin typeface="+mn-lt"/>
              </a:rPr>
              <a:t>Sotkley</a:t>
            </a:r>
            <a:r>
              <a:rPr lang="en-US" sz="1300" dirty="0" smtClean="0">
                <a:solidFill>
                  <a:schemeClr val="accent1">
                    <a:lumMod val="50000"/>
                  </a:schemeClr>
                </a:solidFill>
                <a:latin typeface="+mn-lt"/>
              </a:rPr>
              <a:t>, MMWR 2014.</a:t>
            </a:r>
            <a:endParaRPr lang="en-US" sz="1300" dirty="0">
              <a:solidFill>
                <a:schemeClr val="accent1">
                  <a:lumMod val="50000"/>
                </a:schemeClr>
              </a:solidFill>
              <a:latin typeface="+mn-lt"/>
            </a:endParaRPr>
          </a:p>
        </p:txBody>
      </p:sp>
      <p:pic>
        <p:nvPicPr>
          <p:cNvPr id="75779" name="Picture 1"/>
          <p:cNvPicPr>
            <a:picLocks noChangeAspect="1"/>
          </p:cNvPicPr>
          <p:nvPr/>
        </p:nvPicPr>
        <p:blipFill>
          <a:blip r:embed="rId3"/>
          <a:srcRect/>
          <a:stretch>
            <a:fillRect/>
          </a:stretch>
        </p:blipFill>
        <p:spPr bwMode="auto">
          <a:xfrm>
            <a:off x="228600" y="1371600"/>
            <a:ext cx="8204200" cy="5003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0" name="Title 1"/>
          <p:cNvSpPr>
            <a:spLocks noGrp="1"/>
          </p:cNvSpPr>
          <p:nvPr>
            <p:ph type="title"/>
          </p:nvPr>
        </p:nvSpPr>
        <p:spPr/>
        <p:txBody>
          <a:bodyPr>
            <a:normAutofit fontScale="90000"/>
          </a:bodyPr>
          <a:lstStyle/>
          <a:p>
            <a:pPr eaLnBrk="1" hangingPunct="1">
              <a:defRPr/>
            </a:pPr>
            <a:r>
              <a:rPr sz="3400" smtClean="0"/>
              <a:t>Strength of HPV Vaccine Recommendation </a:t>
            </a:r>
            <a:br>
              <a:rPr sz="3400" smtClean="0"/>
            </a:br>
            <a:r>
              <a:rPr sz="3400" smtClean="0"/>
              <a:t>for Female Patients, Pediatricians and </a:t>
            </a:r>
            <a:br>
              <a:rPr sz="3400" smtClean="0"/>
            </a:br>
            <a:r>
              <a:rPr sz="3400" smtClean="0"/>
              <a:t>Family Physicians (N=609)</a:t>
            </a:r>
          </a:p>
        </p:txBody>
      </p:sp>
      <p:graphicFrame>
        <p:nvGraphicFramePr>
          <p:cNvPr id="7607" name="Object 439"/>
          <p:cNvGraphicFramePr>
            <a:graphicFrameLocks noGrp="1"/>
          </p:cNvGraphicFramePr>
          <p:nvPr>
            <p:ph type="chart" idx="1"/>
          </p:nvPr>
        </p:nvGraphicFramePr>
        <p:xfrm>
          <a:off x="457200" y="1741488"/>
          <a:ext cx="8229600" cy="4241800"/>
        </p:xfrm>
        <a:graphic>
          <a:graphicData uri="http://schemas.openxmlformats.org/presentationml/2006/ole">
            <p:oleObj spid="_x0000_s7607" r:id="rId4" imgW="8327858" imgH="4291956" progId="Excel.Chart.8">
              <p:embed/>
            </p:oleObj>
          </a:graphicData>
        </a:graphic>
      </p:graphicFrame>
      <p:sp>
        <p:nvSpPr>
          <p:cNvPr id="7609" name="Text Placeholder 2"/>
          <p:cNvSpPr>
            <a:spLocks noGrp="1"/>
          </p:cNvSpPr>
          <p:nvPr>
            <p:ph type="body" sz="quarter" idx="4294967295"/>
          </p:nvPr>
        </p:nvSpPr>
        <p:spPr>
          <a:xfrm>
            <a:off x="914400" y="6073775"/>
            <a:ext cx="8229600" cy="609600"/>
          </a:xfrm>
        </p:spPr>
        <p:txBody>
          <a:bodyPr/>
          <a:lstStyle/>
          <a:p>
            <a:pPr marL="0" indent="0" eaLnBrk="1" hangingPunct="1">
              <a:buFont typeface="Wingdings 3" pitchFamily="18" charset="2"/>
              <a:buNone/>
            </a:pPr>
            <a:r>
              <a:rPr lang="en-US" sz="1000" smtClean="0">
                <a:latin typeface="Myriad Pro"/>
              </a:rPr>
              <a:t>Allison et al.  https://cdc.confex.com/cdc/nic2011/webprogram/Paper25181.html</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52400" y="274638"/>
            <a:ext cx="8839200" cy="487362"/>
          </a:xfrm>
        </p:spPr>
        <p:txBody>
          <a:bodyPr>
            <a:normAutofit fontScale="90000"/>
          </a:bodyPr>
          <a:lstStyle/>
          <a:p>
            <a:pPr eaLnBrk="1" hangingPunct="1">
              <a:defRPr/>
            </a:pPr>
            <a:r>
              <a:rPr sz="4000" smtClean="0"/>
              <a:t>Delay more common than refusal</a:t>
            </a:r>
          </a:p>
        </p:txBody>
      </p:sp>
      <p:sp>
        <p:nvSpPr>
          <p:cNvPr id="3" name="Content Placeholder 2"/>
          <p:cNvSpPr>
            <a:spLocks noGrp="1"/>
          </p:cNvSpPr>
          <p:nvPr>
            <p:ph idx="1"/>
          </p:nvPr>
        </p:nvSpPr>
        <p:spPr>
          <a:xfrm>
            <a:off x="457200" y="914400"/>
            <a:ext cx="8229600" cy="5486400"/>
          </a:xfrm>
        </p:spPr>
        <p:txBody>
          <a:bodyPr/>
          <a:lstStyle/>
          <a:p>
            <a:pPr marL="0" indent="0">
              <a:spcBef>
                <a:spcPts val="0"/>
              </a:spcBef>
              <a:spcAft>
                <a:spcPts val="0"/>
              </a:spcAft>
              <a:buFont typeface="Wingdings 3" pitchFamily="18" charset="2"/>
              <a:buNone/>
              <a:defRPr/>
            </a:pPr>
            <a:r>
              <a:rPr sz="2800">
                <a:solidFill>
                  <a:srgbClr val="5F5F5F"/>
                </a:solidFill>
                <a:ea typeface="MS Mincho"/>
                <a:cs typeface="Times New Roman"/>
              </a:rPr>
              <a:t>Providers introduce HPV vaccination at 11 but do not recommend it strongly</a:t>
            </a:r>
            <a:endParaRPr sz="2800">
              <a:solidFill>
                <a:srgbClr val="5F5F5F"/>
              </a:solidFill>
              <a:ea typeface="MS ??"/>
              <a:cs typeface="Times New Roman"/>
            </a:endParaRPr>
          </a:p>
          <a:p>
            <a:pPr eaLnBrk="1" fontAlgn="auto" hangingPunct="1">
              <a:spcAft>
                <a:spcPts val="0"/>
              </a:spcAft>
              <a:defRPr/>
            </a:pPr>
            <a:r>
              <a:rPr sz="2800">
                <a:solidFill>
                  <a:srgbClr val="5F5F5F"/>
                </a:solidFill>
                <a:ea typeface="MS Mincho"/>
                <a:cs typeface="Times New Roman"/>
              </a:rPr>
              <a:t> </a:t>
            </a:r>
            <a:r>
              <a:rPr sz="2800" i="1">
                <a:solidFill>
                  <a:srgbClr val="5F5F5F"/>
                </a:solidFill>
                <a:ea typeface="MS Mincho"/>
                <a:cs typeface="Times New Roman"/>
              </a:rPr>
              <a:t>“I’d honestly say it’s rare that I spend more than 20 seconds on it at 11… So few 11 year olds are physically mature to be sexually active that it’s, I find it’s almost sort of an awkward conversation.” </a:t>
            </a:r>
          </a:p>
          <a:p>
            <a:pPr marL="0" indent="0">
              <a:spcBef>
                <a:spcPts val="0"/>
              </a:spcBef>
              <a:spcAft>
                <a:spcPts val="0"/>
              </a:spcAft>
              <a:buFont typeface="Wingdings 3" pitchFamily="18" charset="2"/>
              <a:buNone/>
              <a:defRPr/>
            </a:pPr>
            <a:endParaRPr sz="2800">
              <a:solidFill>
                <a:srgbClr val="5F5F5F"/>
              </a:solidFill>
              <a:ea typeface="MS Mincho"/>
              <a:cs typeface="Times New Roman"/>
            </a:endParaRPr>
          </a:p>
          <a:p>
            <a:pPr marL="0" indent="0">
              <a:spcBef>
                <a:spcPts val="0"/>
              </a:spcBef>
              <a:spcAft>
                <a:spcPts val="0"/>
              </a:spcAft>
              <a:buFont typeface="Wingdings 3" pitchFamily="18" charset="2"/>
              <a:buNone/>
              <a:defRPr/>
            </a:pPr>
            <a:r>
              <a:rPr sz="2800">
                <a:solidFill>
                  <a:srgbClr val="5F5F5F"/>
                </a:solidFill>
                <a:ea typeface="MS Mincho"/>
                <a:cs typeface="Times New Roman"/>
              </a:rPr>
              <a:t>Parents do not understand the reason to vaccinate at early</a:t>
            </a:r>
            <a:endParaRPr sz="2800">
              <a:solidFill>
                <a:srgbClr val="5F5F5F"/>
              </a:solidFill>
              <a:ea typeface="MS ??"/>
              <a:cs typeface="Times New Roman"/>
            </a:endParaRPr>
          </a:p>
          <a:p>
            <a:pPr>
              <a:spcBef>
                <a:spcPts val="0"/>
              </a:spcBef>
              <a:spcAft>
                <a:spcPts val="0"/>
              </a:spcAft>
              <a:defRPr/>
            </a:pPr>
            <a:r>
              <a:rPr sz="2800" i="1">
                <a:solidFill>
                  <a:srgbClr val="5F5F5F"/>
                </a:solidFill>
                <a:ea typeface="MS Mincho"/>
                <a:cs typeface="Times New Roman"/>
              </a:rPr>
              <a:t> “I thought that it didn’t really make any difference as long as they had the three vaccines before their 20’s.” </a:t>
            </a:r>
          </a:p>
        </p:txBody>
      </p:sp>
      <p:sp>
        <p:nvSpPr>
          <p:cNvPr id="5" name="TextBox 4"/>
          <p:cNvSpPr txBox="1"/>
          <p:nvPr/>
        </p:nvSpPr>
        <p:spPr>
          <a:xfrm>
            <a:off x="152400" y="6519863"/>
            <a:ext cx="6477000" cy="261937"/>
          </a:xfrm>
          <a:prstGeom prst="rect">
            <a:avLst/>
          </a:prstGeom>
          <a:noFill/>
        </p:spPr>
        <p:txBody>
          <a:bodyPr>
            <a:spAutoFit/>
          </a:bodyPr>
          <a:lstStyle/>
          <a:p>
            <a:pPr fontAlgn="auto">
              <a:spcBef>
                <a:spcPts val="0"/>
              </a:spcBef>
              <a:spcAft>
                <a:spcPts val="0"/>
              </a:spcAft>
              <a:defRPr/>
            </a:pPr>
            <a:r>
              <a:rPr lang="en-US" sz="1100" dirty="0">
                <a:solidFill>
                  <a:schemeClr val="accent1">
                    <a:lumMod val="50000"/>
                  </a:schemeClr>
                </a:solidFill>
                <a:latin typeface="+mn-lt"/>
                <a:cs typeface="+mn-cs"/>
              </a:rPr>
              <a:t>Perkins et al, Pediatrics, 2014</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57200" y="381000"/>
            <a:ext cx="8229600" cy="533400"/>
          </a:xfrm>
        </p:spPr>
        <p:txBody>
          <a:bodyPr/>
          <a:lstStyle/>
          <a:p>
            <a:r>
              <a:rPr lang="en-US" smtClean="0"/>
              <a:t>Questions for you (2)</a:t>
            </a:r>
          </a:p>
        </p:txBody>
      </p:sp>
      <p:sp>
        <p:nvSpPr>
          <p:cNvPr id="21506" name="Content Placeholder 2"/>
          <p:cNvSpPr>
            <a:spLocks noGrp="1"/>
          </p:cNvSpPr>
          <p:nvPr>
            <p:ph idx="4294967295"/>
          </p:nvPr>
        </p:nvSpPr>
        <p:spPr>
          <a:xfrm>
            <a:off x="457200" y="1143000"/>
            <a:ext cx="8229600" cy="3992563"/>
          </a:xfrm>
        </p:spPr>
        <p:txBody>
          <a:bodyPr/>
          <a:lstStyle/>
          <a:p>
            <a:pPr>
              <a:buFont typeface="Wingdings 3" pitchFamily="18" charset="2"/>
              <a:buNone/>
            </a:pPr>
            <a:endParaRPr lang="en-US" sz="2800" smtClean="0"/>
          </a:p>
          <a:p>
            <a:r>
              <a:rPr lang="en-US" sz="2800" smtClean="0"/>
              <a:t>2. Do you </a:t>
            </a:r>
            <a:r>
              <a:rPr lang="en-US" sz="2800" i="1" smtClean="0"/>
              <a:t>routinely</a:t>
            </a:r>
            <a:r>
              <a:rPr lang="en-US" sz="2800" smtClean="0"/>
              <a:t> see middle/late adolescents and young adults (15-26) in your clinical practice?</a:t>
            </a:r>
          </a:p>
          <a:p>
            <a:pPr lvl="1"/>
            <a:r>
              <a:rPr lang="en-US" sz="2400" smtClean="0"/>
              <a:t>a. Yes</a:t>
            </a:r>
          </a:p>
          <a:p>
            <a:pPr lvl="1"/>
            <a:r>
              <a:rPr lang="en-US" sz="2400" smtClean="0"/>
              <a:t>b. No</a:t>
            </a:r>
          </a:p>
          <a:p>
            <a:pPr lvl="1"/>
            <a:r>
              <a:rPr lang="en-US" sz="2400" smtClean="0"/>
              <a:t>c. Sometimes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40" name="Rectangle 5"/>
          <p:cNvSpPr>
            <a:spLocks noGrp="1" noChangeArrowheads="1"/>
          </p:cNvSpPr>
          <p:nvPr>
            <p:ph type="title"/>
          </p:nvPr>
        </p:nvSpPr>
        <p:spPr/>
        <p:txBody>
          <a:bodyPr/>
          <a:lstStyle/>
          <a:p>
            <a:pPr eaLnBrk="1" hangingPunct="1"/>
            <a:r>
              <a:rPr sz="4000" smtClean="0"/>
              <a:t>Uptake of 3 doses HPV vaccine by age</a:t>
            </a:r>
          </a:p>
        </p:txBody>
      </p:sp>
      <p:graphicFrame>
        <p:nvGraphicFramePr>
          <p:cNvPr id="78939" name="Object 91"/>
          <p:cNvGraphicFramePr>
            <a:graphicFrameLocks noGrp="1" noChangeAspect="1"/>
          </p:cNvGraphicFramePr>
          <p:nvPr>
            <p:ph type="chart" idx="1"/>
          </p:nvPr>
        </p:nvGraphicFramePr>
        <p:xfrm>
          <a:off x="609600" y="1752600"/>
          <a:ext cx="7010400" cy="4275138"/>
        </p:xfrm>
        <a:graphic>
          <a:graphicData uri="http://schemas.openxmlformats.org/presentationml/2006/ole">
            <p:oleObj spid="_x0000_s78939" name="Worksheet" r:id="rId4" imgW="21467160" imgH="13092480" progId="Excel.Sheet.8">
              <p:embed/>
            </p:oleObj>
          </a:graphicData>
        </a:graphic>
      </p:graphicFrame>
      <p:sp>
        <p:nvSpPr>
          <p:cNvPr id="78941" name="Text Box 7"/>
          <p:cNvSpPr txBox="1">
            <a:spLocks noChangeArrowheads="1"/>
          </p:cNvSpPr>
          <p:nvPr/>
        </p:nvSpPr>
        <p:spPr bwMode="auto">
          <a:xfrm>
            <a:off x="1524000" y="5562600"/>
            <a:ext cx="5867400" cy="338138"/>
          </a:xfrm>
          <a:prstGeom prst="rect">
            <a:avLst/>
          </a:prstGeom>
          <a:noFill/>
          <a:ln w="9525">
            <a:noFill/>
            <a:miter lim="800000"/>
            <a:headEnd/>
            <a:tailEnd/>
          </a:ln>
        </p:spPr>
        <p:txBody>
          <a:bodyPr>
            <a:spAutoFit/>
          </a:bodyPr>
          <a:lstStyle/>
          <a:p>
            <a:r>
              <a:rPr lang="en-US" sz="1600" b="1">
                <a:latin typeface="Calibri" pitchFamily="34" charset="0"/>
              </a:rPr>
              <a:t>         13              14                   15                     16                    17</a:t>
            </a:r>
          </a:p>
        </p:txBody>
      </p:sp>
      <p:sp>
        <p:nvSpPr>
          <p:cNvPr id="4101" name="Text Box 8"/>
          <p:cNvSpPr txBox="1">
            <a:spLocks noChangeArrowheads="1"/>
          </p:cNvSpPr>
          <p:nvPr/>
        </p:nvSpPr>
        <p:spPr bwMode="auto">
          <a:xfrm>
            <a:off x="65088" y="6443663"/>
            <a:ext cx="9155112" cy="261937"/>
          </a:xfrm>
          <a:prstGeom prst="rect">
            <a:avLst/>
          </a:prstGeom>
          <a:noFill/>
          <a:ln w="9525">
            <a:noFill/>
            <a:miter lim="800000"/>
            <a:headEnd/>
            <a:tailEnd/>
          </a:ln>
        </p:spPr>
        <p:txBody>
          <a:bodyPr>
            <a:spAutoFit/>
          </a:bodyPr>
          <a:lstStyle/>
          <a:p>
            <a:pPr fontAlgn="auto">
              <a:spcBef>
                <a:spcPts val="0"/>
              </a:spcBef>
              <a:spcAft>
                <a:spcPts val="0"/>
              </a:spcAft>
              <a:defRPr/>
            </a:pPr>
            <a:r>
              <a:rPr lang="en-US" sz="1100" dirty="0">
                <a:solidFill>
                  <a:schemeClr val="accent1">
                    <a:lumMod val="50000"/>
                  </a:schemeClr>
                </a:solidFill>
                <a:latin typeface="+mn-lt"/>
                <a:cs typeface="+mn-cs"/>
              </a:rPr>
              <a:t>NIS-Teen 2012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roup 5"/>
          <p:cNvGrpSpPr>
            <a:grpSpLocks/>
          </p:cNvGrpSpPr>
          <p:nvPr/>
        </p:nvGrpSpPr>
        <p:grpSpPr bwMode="auto">
          <a:xfrm>
            <a:off x="215900" y="1981200"/>
            <a:ext cx="8851900" cy="3541713"/>
            <a:chOff x="215152" y="1981200"/>
            <a:chExt cx="8852648" cy="3541059"/>
          </a:xfrm>
        </p:grpSpPr>
        <p:pic>
          <p:nvPicPr>
            <p:cNvPr id="86028" name="Picture 4" descr="SlideImage"/>
            <p:cNvPicPr>
              <a:picLocks noChangeAspect="1" noChangeArrowheads="1"/>
            </p:cNvPicPr>
            <p:nvPr/>
          </p:nvPicPr>
          <p:blipFill>
            <a:blip r:embed="rId3"/>
            <a:srcRect/>
            <a:stretch>
              <a:fillRect/>
            </a:stretch>
          </p:blipFill>
          <p:spPr bwMode="auto">
            <a:xfrm>
              <a:off x="215152" y="1981200"/>
              <a:ext cx="8390965" cy="3541059"/>
            </a:xfrm>
            <a:prstGeom prst="rect">
              <a:avLst/>
            </a:prstGeom>
            <a:noFill/>
            <a:ln w="9525">
              <a:noFill/>
              <a:miter lim="800000"/>
              <a:headEnd/>
              <a:tailEnd/>
            </a:ln>
          </p:spPr>
        </p:pic>
        <p:sp>
          <p:nvSpPr>
            <p:cNvPr id="8" name="Rectangle 7"/>
            <p:cNvSpPr/>
            <p:nvPr/>
          </p:nvSpPr>
          <p:spPr>
            <a:xfrm>
              <a:off x="8077200" y="3200400"/>
              <a:ext cx="715651" cy="1371600"/>
            </a:xfrm>
            <a:prstGeom prst="rect">
              <a:avLst/>
            </a:prstGeom>
            <a:solidFill>
              <a:srgbClr val="BD4915"/>
            </a:solidFill>
            <a:ln>
              <a:solidFill>
                <a:schemeClr val="tx1"/>
              </a:solidFill>
            </a:ln>
            <a:effectLst>
              <a:softEdge rad="22225"/>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6032" name="TextBox 6"/>
            <p:cNvSpPr txBox="1">
              <a:spLocks noChangeArrowheads="1"/>
            </p:cNvSpPr>
            <p:nvPr/>
          </p:nvSpPr>
          <p:spPr bwMode="auto">
            <a:xfrm>
              <a:off x="8222939" y="2923599"/>
              <a:ext cx="479618" cy="307777"/>
            </a:xfrm>
            <a:prstGeom prst="rect">
              <a:avLst/>
            </a:prstGeom>
            <a:noFill/>
            <a:ln w="9525">
              <a:noFill/>
              <a:miter lim="800000"/>
              <a:headEnd/>
              <a:tailEnd/>
            </a:ln>
          </p:spPr>
          <p:txBody>
            <a:bodyPr wrap="none">
              <a:spAutoFit/>
            </a:bodyPr>
            <a:lstStyle/>
            <a:p>
              <a:r>
                <a:rPr lang="en-US" sz="1400" b="1">
                  <a:solidFill>
                    <a:srgbClr val="000000"/>
                  </a:solidFill>
                  <a:latin typeface="Arial Narrow" pitchFamily="34" charset="0"/>
                </a:rPr>
                <a:t>82%</a:t>
              </a:r>
            </a:p>
          </p:txBody>
        </p:sp>
        <p:sp>
          <p:nvSpPr>
            <p:cNvPr id="86033" name="TextBox 7"/>
            <p:cNvSpPr txBox="1">
              <a:spLocks noChangeArrowheads="1"/>
            </p:cNvSpPr>
            <p:nvPr/>
          </p:nvSpPr>
          <p:spPr bwMode="auto">
            <a:xfrm>
              <a:off x="8183251" y="4752201"/>
              <a:ext cx="655949" cy="276999"/>
            </a:xfrm>
            <a:prstGeom prst="rect">
              <a:avLst/>
            </a:prstGeom>
            <a:noFill/>
            <a:ln w="9525">
              <a:noFill/>
              <a:miter lim="800000"/>
              <a:headEnd/>
              <a:tailEnd/>
            </a:ln>
          </p:spPr>
          <p:txBody>
            <a:bodyPr wrap="none">
              <a:spAutoFit/>
            </a:bodyPr>
            <a:lstStyle/>
            <a:p>
              <a:r>
                <a:rPr lang="en-US" sz="1200" b="1">
                  <a:solidFill>
                    <a:srgbClr val="000000"/>
                  </a:solidFill>
                  <a:latin typeface="Arial Narrow" pitchFamily="34" charset="0"/>
                </a:rPr>
                <a:t>18 to 24</a:t>
              </a:r>
            </a:p>
          </p:txBody>
        </p:sp>
        <p:cxnSp>
          <p:nvCxnSpPr>
            <p:cNvPr id="11" name="Straight Connector 10"/>
            <p:cNvCxnSpPr/>
            <p:nvPr/>
          </p:nvCxnSpPr>
          <p:spPr>
            <a:xfrm>
              <a:off x="7924800" y="4461814"/>
              <a:ext cx="1143000" cy="0"/>
            </a:xfrm>
            <a:prstGeom prst="line">
              <a:avLst/>
            </a:prstGeom>
            <a:ln w="15875">
              <a:solidFill>
                <a:srgbClr val="515151"/>
              </a:solidFill>
            </a:ln>
            <a:effectLst>
              <a:softEdge rad="0"/>
            </a:effectLst>
          </p:spPr>
          <p:style>
            <a:lnRef idx="1">
              <a:schemeClr val="accent1"/>
            </a:lnRef>
            <a:fillRef idx="0">
              <a:schemeClr val="accent1"/>
            </a:fillRef>
            <a:effectRef idx="0">
              <a:schemeClr val="accent1"/>
            </a:effectRef>
            <a:fontRef idx="minor">
              <a:schemeClr val="tx1"/>
            </a:fontRef>
          </p:style>
        </p:cxnSp>
      </p:grpSp>
      <p:sp>
        <p:nvSpPr>
          <p:cNvPr id="86018" name="TextBox 6"/>
          <p:cNvSpPr txBox="1">
            <a:spLocks noChangeArrowheads="1"/>
          </p:cNvSpPr>
          <p:nvPr/>
        </p:nvSpPr>
        <p:spPr bwMode="auto">
          <a:xfrm>
            <a:off x="6781800" y="3200400"/>
            <a:ext cx="479425" cy="307975"/>
          </a:xfrm>
          <a:prstGeom prst="rect">
            <a:avLst/>
          </a:prstGeom>
          <a:solidFill>
            <a:schemeClr val="bg1"/>
          </a:solidFill>
          <a:ln w="9525">
            <a:noFill/>
            <a:miter lim="800000"/>
            <a:headEnd/>
            <a:tailEnd/>
          </a:ln>
        </p:spPr>
        <p:txBody>
          <a:bodyPr wrap="none">
            <a:spAutoFit/>
          </a:bodyPr>
          <a:lstStyle/>
          <a:p>
            <a:r>
              <a:rPr lang="en-US" sz="1400" b="1">
                <a:solidFill>
                  <a:srgbClr val="000000"/>
                </a:solidFill>
                <a:latin typeface="Arial Narrow" pitchFamily="34" charset="0"/>
              </a:rPr>
              <a:t>67%</a:t>
            </a:r>
          </a:p>
        </p:txBody>
      </p:sp>
      <p:sp>
        <p:nvSpPr>
          <p:cNvPr id="13" name="Rectangle 12"/>
          <p:cNvSpPr/>
          <p:nvPr/>
        </p:nvSpPr>
        <p:spPr>
          <a:xfrm>
            <a:off x="6705600" y="3505200"/>
            <a:ext cx="762000" cy="1066800"/>
          </a:xfrm>
          <a:prstGeom prst="rect">
            <a:avLst/>
          </a:prstGeom>
          <a:solidFill>
            <a:srgbClr val="FFFF00"/>
          </a:solidFill>
          <a:ln>
            <a:solidFill>
              <a:schemeClr val="tx1"/>
            </a:solidFill>
          </a:ln>
          <a:effectLst>
            <a:softEdge rad="22225"/>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6022" name="TextBox 6"/>
          <p:cNvSpPr txBox="1">
            <a:spLocks noChangeArrowheads="1"/>
          </p:cNvSpPr>
          <p:nvPr/>
        </p:nvSpPr>
        <p:spPr bwMode="auto">
          <a:xfrm>
            <a:off x="5159375" y="3657600"/>
            <a:ext cx="479425" cy="307975"/>
          </a:xfrm>
          <a:prstGeom prst="rect">
            <a:avLst/>
          </a:prstGeom>
          <a:solidFill>
            <a:schemeClr val="bg1"/>
          </a:solidFill>
          <a:ln w="9525">
            <a:noFill/>
            <a:miter lim="800000"/>
            <a:headEnd/>
            <a:tailEnd/>
          </a:ln>
        </p:spPr>
        <p:txBody>
          <a:bodyPr wrap="none">
            <a:spAutoFit/>
          </a:bodyPr>
          <a:lstStyle/>
          <a:p>
            <a:r>
              <a:rPr lang="en-US" sz="1400" b="1">
                <a:solidFill>
                  <a:srgbClr val="000000"/>
                </a:solidFill>
                <a:latin typeface="Arial Narrow" pitchFamily="34" charset="0"/>
              </a:rPr>
              <a:t>35%</a:t>
            </a:r>
          </a:p>
        </p:txBody>
      </p:sp>
      <p:sp>
        <p:nvSpPr>
          <p:cNvPr id="14" name="Rectangle 13"/>
          <p:cNvSpPr/>
          <p:nvPr/>
        </p:nvSpPr>
        <p:spPr>
          <a:xfrm>
            <a:off x="5029200" y="3962400"/>
            <a:ext cx="762000" cy="609600"/>
          </a:xfrm>
          <a:prstGeom prst="rect">
            <a:avLst/>
          </a:prstGeom>
          <a:solidFill>
            <a:srgbClr val="DBB7FF"/>
          </a:solidFill>
          <a:ln>
            <a:solidFill>
              <a:schemeClr val="tx1"/>
            </a:solidFill>
          </a:ln>
          <a:effectLst>
            <a:softEdge rad="22225"/>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6026" name="Title 1"/>
          <p:cNvSpPr>
            <a:spLocks noGrp="1"/>
          </p:cNvSpPr>
          <p:nvPr>
            <p:ph type="title"/>
          </p:nvPr>
        </p:nvSpPr>
        <p:spPr>
          <a:xfrm>
            <a:off x="0" y="274638"/>
            <a:ext cx="9144000" cy="1143000"/>
          </a:xfrm>
        </p:spPr>
        <p:txBody>
          <a:bodyPr/>
          <a:lstStyle/>
          <a:p>
            <a:pPr eaLnBrk="1" hangingPunct="1"/>
            <a:r>
              <a:rPr sz="4000" smtClean="0"/>
              <a:t>Prevalence of sexual activity by age</a:t>
            </a:r>
          </a:p>
        </p:txBody>
      </p:sp>
      <p:sp>
        <p:nvSpPr>
          <p:cNvPr id="86027" name="TextBox 3"/>
          <p:cNvSpPr txBox="1">
            <a:spLocks noChangeArrowheads="1"/>
          </p:cNvSpPr>
          <p:nvPr/>
        </p:nvSpPr>
        <p:spPr bwMode="auto">
          <a:xfrm>
            <a:off x="381000" y="6172200"/>
            <a:ext cx="8458200" cy="596900"/>
          </a:xfrm>
          <a:prstGeom prst="rect">
            <a:avLst/>
          </a:prstGeom>
          <a:noFill/>
          <a:ln w="9525">
            <a:noFill/>
            <a:miter lim="800000"/>
            <a:headEnd/>
            <a:tailEnd/>
          </a:ln>
        </p:spPr>
        <p:txBody>
          <a:bodyPr>
            <a:spAutoFit/>
          </a:bodyPr>
          <a:lstStyle/>
          <a:p>
            <a:r>
              <a:rPr lang="en-US" sz="1100">
                <a:latin typeface="Calibri" pitchFamily="34" charset="0"/>
              </a:rPr>
              <a:t>Markowitz MMWR 2007; 		   </a:t>
            </a:r>
          </a:p>
          <a:p>
            <a:r>
              <a:rPr lang="en-US" sz="1100">
                <a:latin typeface="Calibri" pitchFamily="34" charset="0"/>
              </a:rPr>
              <a:t>Holl Henry J Kaiser Found 2003;  		</a:t>
            </a:r>
          </a:p>
          <a:p>
            <a:r>
              <a:rPr lang="en-US" sz="1100">
                <a:latin typeface="Calibri" pitchFamily="34" charset="0"/>
              </a:rPr>
              <a:t>Mosher Adv Data 2006 </a:t>
            </a:r>
            <a:endParaRPr lang="en-US">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smtClean="0"/>
              <a:t>The younger the better, but better late than never</a:t>
            </a:r>
            <a:endParaRPr/>
          </a:p>
        </p:txBody>
      </p:sp>
      <p:sp>
        <p:nvSpPr>
          <p:cNvPr id="88066" name="TextBox 3"/>
          <p:cNvSpPr txBox="1">
            <a:spLocks noChangeArrowheads="1"/>
          </p:cNvSpPr>
          <p:nvPr/>
        </p:nvSpPr>
        <p:spPr bwMode="auto">
          <a:xfrm>
            <a:off x="304800" y="6248400"/>
            <a:ext cx="3854450" cy="369888"/>
          </a:xfrm>
          <a:prstGeom prst="rect">
            <a:avLst/>
          </a:prstGeom>
          <a:noFill/>
          <a:ln w="9525">
            <a:noFill/>
            <a:miter lim="800000"/>
            <a:headEnd/>
            <a:tailEnd/>
          </a:ln>
        </p:spPr>
        <p:txBody>
          <a:bodyPr wrap="none">
            <a:spAutoFit/>
          </a:bodyPr>
          <a:lstStyle/>
          <a:p>
            <a:r>
              <a:rPr lang="en-US"/>
              <a:t>Mahmud et al, J Clin Onc, Jan 2014</a:t>
            </a:r>
          </a:p>
        </p:txBody>
      </p:sp>
      <p:sp>
        <p:nvSpPr>
          <p:cNvPr id="5" name="Content Placeholder 2"/>
          <p:cNvSpPr txBox="1">
            <a:spLocks/>
          </p:cNvSpPr>
          <p:nvPr/>
        </p:nvSpPr>
        <p:spPr bwMode="auto">
          <a:xfrm>
            <a:off x="457200" y="914400"/>
            <a:ext cx="8229600" cy="6248400"/>
          </a:xfrm>
          <a:prstGeom prst="rect">
            <a:avLst/>
          </a:prstGeom>
          <a:noFill/>
          <a:ln w="9525">
            <a:noFill/>
            <a:miter lim="800000"/>
            <a:headEnd/>
            <a:tailEnd/>
          </a:ln>
        </p:spPr>
        <p:txBody>
          <a:bodyPr>
            <a:normAutofit/>
          </a:bodyPr>
          <a:lstStyle>
            <a:lvl1pPr marL="342900" indent="-342900" algn="l" rtl="0" eaLnBrk="0" fontAlgn="base" hangingPunct="0">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0" fontAlgn="base" hangingPunct="0">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0" fontAlgn="base" hangingPunct="0">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Wingdings 3" pitchFamily="18" charset="2"/>
              <a:buNone/>
              <a:defRPr/>
            </a:pPr>
            <a:endParaRPr lang="en-US" dirty="0" smtClean="0"/>
          </a:p>
          <a:p>
            <a:pPr eaLnBrk="1" hangingPunct="1">
              <a:defRPr/>
            </a:pPr>
            <a:r>
              <a:rPr lang="en-US" sz="3400" dirty="0" smtClean="0"/>
              <a:t>Vaccine 50% more effective when vaccination occurs age 15-17 compared with over age 18</a:t>
            </a:r>
          </a:p>
          <a:p>
            <a:pPr lvl="1" eaLnBrk="1" hangingPunct="1">
              <a:defRPr/>
            </a:pPr>
            <a:r>
              <a:rPr lang="en-US" sz="3400" dirty="0" smtClean="0"/>
              <a:t>46% vs. 35% reduction in HSIL</a:t>
            </a:r>
          </a:p>
          <a:p>
            <a:pPr lvl="1" eaLnBrk="1" hangingPunct="1">
              <a:defRPr/>
            </a:pPr>
            <a:r>
              <a:rPr lang="en-US" sz="3400" dirty="0" smtClean="0"/>
              <a:t>35% vs. 0% reduction in LSIL</a:t>
            </a:r>
          </a:p>
          <a:p>
            <a:pPr eaLnBrk="1" hangingPunct="1">
              <a:defRPr/>
            </a:pPr>
            <a:endParaRPr lang="en-US" sz="1200" dirty="0" smtClean="0"/>
          </a:p>
          <a:p>
            <a:pPr eaLnBrk="1" hangingPunct="1">
              <a:defRPr/>
            </a:pPr>
            <a:r>
              <a:rPr lang="en-US" sz="3400" dirty="0" smtClean="0"/>
              <a:t>No protection if evidence of infection prior to vaccination (i.e. abnormal pap)</a:t>
            </a:r>
            <a:endParaRPr lang="en-US" sz="3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smtClean="0"/>
              <a:t>HPV vaccine effectiveness for cervical abnormalities in Australia</a:t>
            </a:r>
            <a:endParaRPr/>
          </a:p>
        </p:txBody>
      </p:sp>
      <p:pic>
        <p:nvPicPr>
          <p:cNvPr id="89090" name="Chart Placeholder 3"/>
          <p:cNvPicPr>
            <a:picLocks noGrp="1" noChangeAspect="1"/>
          </p:cNvPicPr>
          <p:nvPr>
            <p:ph type="chart" idx="1"/>
          </p:nvPr>
        </p:nvPicPr>
        <p:blipFill>
          <a:blip r:embed="rId3"/>
          <a:srcRect t="578" b="578"/>
          <a:stretch>
            <a:fillRect/>
          </a:stretch>
        </p:blipFill>
        <p:spPr/>
      </p:pic>
      <p:sp>
        <p:nvSpPr>
          <p:cNvPr id="89091" name="TextBox 4"/>
          <p:cNvSpPr txBox="1">
            <a:spLocks noChangeArrowheads="1"/>
          </p:cNvSpPr>
          <p:nvPr/>
        </p:nvSpPr>
        <p:spPr bwMode="auto">
          <a:xfrm>
            <a:off x="762000" y="6324600"/>
            <a:ext cx="2994025" cy="369888"/>
          </a:xfrm>
          <a:prstGeom prst="rect">
            <a:avLst/>
          </a:prstGeom>
          <a:noFill/>
          <a:ln w="9525">
            <a:noFill/>
            <a:miter lim="800000"/>
            <a:headEnd/>
            <a:tailEnd/>
          </a:ln>
        </p:spPr>
        <p:txBody>
          <a:bodyPr wrap="none">
            <a:spAutoFit/>
          </a:bodyPr>
          <a:lstStyle/>
          <a:p>
            <a:r>
              <a:rPr lang="en-US"/>
              <a:t>Gertig DM, BMC Med 2013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600" smtClean="0">
                <a:latin typeface="Arial" charset="0"/>
              </a:rPr>
              <a:t>HPV vaccination for ages 18-26</a:t>
            </a:r>
          </a:p>
        </p:txBody>
      </p:sp>
      <p:sp>
        <p:nvSpPr>
          <p:cNvPr id="91138" name="Content Placeholder 2"/>
          <p:cNvSpPr>
            <a:spLocks noGrp="1"/>
          </p:cNvSpPr>
          <p:nvPr>
            <p:ph idx="1"/>
          </p:nvPr>
        </p:nvSpPr>
        <p:spPr>
          <a:xfrm>
            <a:off x="457200" y="1600200"/>
            <a:ext cx="8458200" cy="4525963"/>
          </a:xfrm>
        </p:spPr>
        <p:txBody>
          <a:bodyPr/>
          <a:lstStyle/>
          <a:p>
            <a:r>
              <a:rPr lang="en-US" smtClean="0">
                <a:latin typeface="Arial" charset="0"/>
              </a:rPr>
              <a:t>&lt;20% of eligible females vaccinated</a:t>
            </a:r>
          </a:p>
          <a:p>
            <a:endParaRPr lang="en-US" sz="900" smtClean="0">
              <a:latin typeface="Arial" charset="0"/>
            </a:endParaRPr>
          </a:p>
          <a:p>
            <a:r>
              <a:rPr lang="en-US" smtClean="0">
                <a:latin typeface="Arial" charset="0"/>
              </a:rPr>
              <a:t>National Longitudinal Study of Adolescent Health (n=3276)</a:t>
            </a:r>
          </a:p>
          <a:p>
            <a:pPr lvl="1"/>
            <a:r>
              <a:rPr lang="en-US" smtClean="0">
                <a:latin typeface="Arial" charset="0"/>
              </a:rPr>
              <a:t>9% of women positive for HPV 6,11,16 or 18</a:t>
            </a:r>
          </a:p>
          <a:p>
            <a:pPr lvl="1"/>
            <a:r>
              <a:rPr lang="en-US" smtClean="0">
                <a:latin typeface="Arial" charset="0"/>
              </a:rPr>
              <a:t>0% of women positive for all 4 types </a:t>
            </a:r>
          </a:p>
          <a:p>
            <a:endParaRPr lang="en-US" sz="900" i="1" smtClean="0">
              <a:latin typeface="Arial" charset="0"/>
            </a:endParaRPr>
          </a:p>
          <a:p>
            <a:r>
              <a:rPr lang="en-US" i="1" smtClean="0">
                <a:latin typeface="Arial" charset="0"/>
              </a:rPr>
              <a:t>Provider recommendation most influential factor in this age group</a:t>
            </a:r>
          </a:p>
          <a:p>
            <a:pPr lvl="1"/>
            <a:endParaRPr lang="en-US" smtClean="0">
              <a:latin typeface="Arial" charset="0"/>
            </a:endParaRPr>
          </a:p>
          <a:p>
            <a:endParaRPr lang="en-US" smtClean="0">
              <a:latin typeface="Arial" charset="0"/>
            </a:endParaRPr>
          </a:p>
        </p:txBody>
      </p:sp>
      <p:sp>
        <p:nvSpPr>
          <p:cNvPr id="91139" name="Rectangle 3"/>
          <p:cNvSpPr>
            <a:spLocks noChangeArrowheads="1"/>
          </p:cNvSpPr>
          <p:nvPr/>
        </p:nvSpPr>
        <p:spPr bwMode="auto">
          <a:xfrm>
            <a:off x="381000" y="6245225"/>
            <a:ext cx="8001000" cy="307975"/>
          </a:xfrm>
          <a:prstGeom prst="rect">
            <a:avLst/>
          </a:prstGeom>
          <a:noFill/>
          <a:ln w="9525">
            <a:noFill/>
            <a:miter lim="800000"/>
            <a:headEnd/>
            <a:tailEnd/>
          </a:ln>
        </p:spPr>
        <p:txBody>
          <a:bodyPr>
            <a:spAutoFit/>
          </a:bodyPr>
          <a:lstStyle/>
          <a:p>
            <a:r>
              <a:rPr lang="en-US" sz="1400"/>
              <a:t>Price Cancer 2011;   Dempsey Vaccine 2008 and 2011;  Rosenthal, Vaccine, 2010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itle 3"/>
          <p:cNvSpPr>
            <a:spLocks noGrp="1"/>
          </p:cNvSpPr>
          <p:nvPr>
            <p:ph type="title"/>
          </p:nvPr>
        </p:nvSpPr>
        <p:spPr>
          <a:xfrm>
            <a:off x="152400" y="0"/>
            <a:ext cx="8991600" cy="1143000"/>
          </a:xfrm>
        </p:spPr>
        <p:txBody>
          <a:bodyPr/>
          <a:lstStyle/>
          <a:p>
            <a:pPr eaLnBrk="1" hangingPunct="1"/>
            <a:r>
              <a:rPr sz="3200" smtClean="0"/>
              <a:t>Top 5 reasons for not vaccinating boys and girls, NIS-Teen 2013</a:t>
            </a:r>
          </a:p>
        </p:txBody>
      </p:sp>
      <p:sp>
        <p:nvSpPr>
          <p:cNvPr id="9" name="Text Placeholder 5"/>
          <p:cNvSpPr>
            <a:spLocks noGrp="1"/>
          </p:cNvSpPr>
          <p:nvPr>
            <p:ph type="body" sz="quarter" idx="4294967295"/>
          </p:nvPr>
        </p:nvSpPr>
        <p:spPr>
          <a:xfrm>
            <a:off x="0" y="6096000"/>
            <a:ext cx="6781800" cy="609600"/>
          </a:xfrm>
        </p:spPr>
        <p:txBody>
          <a:bodyPr rtlCol="0">
            <a:normAutofit/>
          </a:bodyPr>
          <a:lstStyle/>
          <a:p>
            <a:pPr marL="0" indent="0" eaLnBrk="1" fontAlgn="auto" hangingPunct="1">
              <a:spcAft>
                <a:spcPts val="0"/>
              </a:spcAft>
              <a:buFont typeface="Wingdings 3" pitchFamily="18" charset="2"/>
              <a:buNone/>
              <a:defRPr/>
            </a:pPr>
            <a:r>
              <a:rPr lang="en-US" sz="1100" b="0" dirty="0" smtClean="0">
                <a:solidFill>
                  <a:schemeClr val="accent1">
                    <a:lumMod val="50000"/>
                  </a:schemeClr>
                </a:solidFill>
              </a:rPr>
              <a:t>* Not mutually exclusive.</a:t>
            </a:r>
          </a:p>
          <a:p>
            <a:pPr marL="0" indent="0" eaLnBrk="1" fontAlgn="auto" hangingPunct="1">
              <a:spcAft>
                <a:spcPts val="0"/>
              </a:spcAft>
              <a:buFont typeface="Wingdings 3" pitchFamily="18" charset="2"/>
              <a:buNone/>
              <a:defRPr/>
            </a:pPr>
            <a:r>
              <a:rPr lang="en-US" sz="1100" b="0" dirty="0" smtClean="0">
                <a:solidFill>
                  <a:schemeClr val="accent1">
                    <a:lumMod val="50000"/>
                  </a:schemeClr>
                </a:solidFill>
              </a:rPr>
              <a:t>** Did not know much about HPV or HPV vaccine.</a:t>
            </a:r>
          </a:p>
          <a:p>
            <a:pPr eaLnBrk="1" fontAlgn="auto" hangingPunct="1">
              <a:spcAft>
                <a:spcPts val="0"/>
              </a:spcAft>
              <a:defRPr/>
            </a:pPr>
            <a:endParaRPr lang="en-US" sz="2400" b="0" dirty="0" smtClean="0">
              <a:solidFill>
                <a:schemeClr val="accent1">
                  <a:lumMod val="50000"/>
                </a:schemeClr>
              </a:solidFill>
            </a:endParaRPr>
          </a:p>
        </p:txBody>
      </p:sp>
      <p:graphicFrame>
        <p:nvGraphicFramePr>
          <p:cNvPr id="92163" name="Chart 3"/>
          <p:cNvGraphicFramePr>
            <a:graphicFrameLocks/>
          </p:cNvGraphicFramePr>
          <p:nvPr/>
        </p:nvGraphicFramePr>
        <p:xfrm>
          <a:off x="177800" y="1092200"/>
          <a:ext cx="8712200" cy="5816600"/>
        </p:xfrm>
        <a:graphic>
          <a:graphicData uri="http://schemas.openxmlformats.org/presentationml/2006/ole">
            <p:oleObj spid="_x0000_s92163" r:id="rId4" imgW="8711939" imgH="5816088" progId="Excel.Chart.8">
              <p:embed/>
            </p:oleObj>
          </a:graphicData>
        </a:graphic>
      </p:graphicFrame>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152400"/>
            <a:ext cx="8229600" cy="609600"/>
          </a:xfrm>
        </p:spPr>
        <p:txBody>
          <a:bodyPr/>
          <a:lstStyle/>
          <a:p>
            <a:pPr eaLnBrk="1" hangingPunct="1"/>
            <a:r>
              <a:rPr lang="en-US" sz="4000" smtClean="0"/>
              <a:t>Framing makes a difference</a:t>
            </a:r>
          </a:p>
        </p:txBody>
      </p:sp>
      <p:sp>
        <p:nvSpPr>
          <p:cNvPr id="3" name="Content Placeholder 2"/>
          <p:cNvSpPr>
            <a:spLocks noGrp="1"/>
          </p:cNvSpPr>
          <p:nvPr>
            <p:ph idx="1"/>
          </p:nvPr>
        </p:nvSpPr>
        <p:spPr>
          <a:xfrm>
            <a:off x="457200" y="762000"/>
            <a:ext cx="8229600" cy="5715000"/>
          </a:xfrm>
        </p:spPr>
        <p:txBody>
          <a:bodyPr rtlCol="0">
            <a:normAutofit fontScale="77500" lnSpcReduction="20000"/>
          </a:bodyPr>
          <a:lstStyle/>
          <a:p>
            <a:pPr marL="0" indent="0" eaLnBrk="1" fontAlgn="auto" hangingPunct="1">
              <a:spcBef>
                <a:spcPts val="0"/>
              </a:spcBef>
              <a:spcAft>
                <a:spcPts val="1200"/>
              </a:spcAft>
              <a:buFont typeface="Wingdings 3" pitchFamily="18" charset="2"/>
              <a:buNone/>
              <a:defRPr/>
            </a:pPr>
            <a:r>
              <a:rPr lang="en-US" sz="3500" i="1" dirty="0" smtClean="0">
                <a:solidFill>
                  <a:srgbClr val="1993B9"/>
                </a:solidFill>
              </a:rPr>
              <a:t>BAD</a:t>
            </a:r>
          </a:p>
          <a:p>
            <a:pPr marL="0" indent="0" eaLnBrk="1" fontAlgn="auto" hangingPunct="1">
              <a:spcBef>
                <a:spcPts val="0"/>
              </a:spcBef>
              <a:spcAft>
                <a:spcPts val="1200"/>
              </a:spcAft>
              <a:buFont typeface="Wingdings 3" pitchFamily="18" charset="2"/>
              <a:buNone/>
              <a:defRPr/>
            </a:pPr>
            <a:r>
              <a:rPr lang="en-US" sz="2800" dirty="0" smtClean="0">
                <a:solidFill>
                  <a:srgbClr val="1993B9"/>
                </a:solidFill>
              </a:rPr>
              <a:t>Provider</a:t>
            </a:r>
            <a:r>
              <a:rPr lang="en-US" sz="2800" dirty="0">
                <a:solidFill>
                  <a:srgbClr val="1993B9"/>
                </a:solidFill>
              </a:rPr>
              <a:t>: </a:t>
            </a:r>
            <a:r>
              <a:rPr lang="en-US" sz="2800" b="0" dirty="0"/>
              <a:t>Meghan </a:t>
            </a:r>
            <a:r>
              <a:rPr lang="en-US" sz="2800" b="0" dirty="0" smtClean="0"/>
              <a:t>and Mark are </a:t>
            </a:r>
            <a:r>
              <a:rPr lang="en-US" sz="2800" b="0" dirty="0"/>
              <a:t>due for some shots today: </a:t>
            </a:r>
            <a:r>
              <a:rPr lang="en-US" sz="2800" b="0" dirty="0" err="1"/>
              <a:t>Tdap</a:t>
            </a:r>
            <a:r>
              <a:rPr lang="en-US" sz="2800" b="0" dirty="0"/>
              <a:t> and  the meningococcal vaccine. There is also the HPV vaccine</a:t>
            </a:r>
            <a:r>
              <a:rPr lang="en-US" sz="2800" b="0" dirty="0" smtClean="0"/>
              <a:t>…</a:t>
            </a:r>
          </a:p>
          <a:p>
            <a:pPr marL="0" indent="0" eaLnBrk="1" fontAlgn="auto" hangingPunct="1">
              <a:spcBef>
                <a:spcPts val="0"/>
              </a:spcBef>
              <a:spcAft>
                <a:spcPts val="1200"/>
              </a:spcAft>
              <a:buFont typeface="Wingdings 3" pitchFamily="18" charset="2"/>
              <a:buNone/>
              <a:defRPr/>
            </a:pPr>
            <a:r>
              <a:rPr lang="en-US" sz="2800" dirty="0" smtClean="0">
                <a:solidFill>
                  <a:srgbClr val="1993B9"/>
                </a:solidFill>
              </a:rPr>
              <a:t>- Vaccine perceived as different, optional, unimportant</a:t>
            </a:r>
          </a:p>
          <a:p>
            <a:pPr marL="0" indent="0" eaLnBrk="1" fontAlgn="auto" hangingPunct="1">
              <a:spcBef>
                <a:spcPts val="0"/>
              </a:spcBef>
              <a:spcAft>
                <a:spcPts val="1200"/>
              </a:spcAft>
              <a:buFont typeface="Wingdings 3" pitchFamily="18" charset="2"/>
              <a:buNone/>
              <a:defRPr/>
            </a:pPr>
            <a:endParaRPr lang="en-US" sz="1100" dirty="0" smtClean="0">
              <a:solidFill>
                <a:srgbClr val="1993B9"/>
              </a:solidFill>
            </a:endParaRPr>
          </a:p>
          <a:p>
            <a:pPr marL="0" indent="0" eaLnBrk="1" fontAlgn="auto" hangingPunct="1">
              <a:spcBef>
                <a:spcPts val="0"/>
              </a:spcBef>
              <a:spcAft>
                <a:spcPts val="1200"/>
              </a:spcAft>
              <a:buFont typeface="Wingdings 3" pitchFamily="18" charset="2"/>
              <a:buNone/>
              <a:defRPr/>
            </a:pPr>
            <a:r>
              <a:rPr lang="en-US" sz="3500" i="1" dirty="0" smtClean="0">
                <a:solidFill>
                  <a:srgbClr val="1993B9"/>
                </a:solidFill>
              </a:rPr>
              <a:t>GOOD </a:t>
            </a:r>
          </a:p>
          <a:p>
            <a:pPr marL="0" indent="0" eaLnBrk="1" fontAlgn="auto" hangingPunct="1">
              <a:spcBef>
                <a:spcPts val="0"/>
              </a:spcBef>
              <a:spcAft>
                <a:spcPts val="1200"/>
              </a:spcAft>
              <a:buFont typeface="Wingdings 3" pitchFamily="18" charset="2"/>
              <a:buNone/>
              <a:defRPr/>
            </a:pPr>
            <a:r>
              <a:rPr lang="en-US" sz="2800" dirty="0" smtClean="0">
                <a:solidFill>
                  <a:srgbClr val="1993B9"/>
                </a:solidFill>
              </a:rPr>
              <a:t>Provider: </a:t>
            </a:r>
            <a:r>
              <a:rPr lang="en-US" sz="2800" b="0" dirty="0">
                <a:solidFill>
                  <a:schemeClr val="accent1">
                    <a:lumMod val="50000"/>
                  </a:schemeClr>
                </a:solidFill>
              </a:rPr>
              <a:t>Meghan </a:t>
            </a:r>
            <a:r>
              <a:rPr lang="en-US" sz="2800" b="0" dirty="0" smtClean="0">
                <a:solidFill>
                  <a:schemeClr val="accent1">
                    <a:lumMod val="50000"/>
                  </a:schemeClr>
                </a:solidFill>
              </a:rPr>
              <a:t>and Mark are </a:t>
            </a:r>
            <a:r>
              <a:rPr lang="en-US" sz="2800" b="0" dirty="0">
                <a:solidFill>
                  <a:schemeClr val="accent1">
                    <a:lumMod val="50000"/>
                  </a:schemeClr>
                </a:solidFill>
              </a:rPr>
              <a:t>due for some shots today: </a:t>
            </a:r>
            <a:r>
              <a:rPr lang="en-US" sz="2800" b="0" dirty="0" smtClean="0">
                <a:solidFill>
                  <a:schemeClr val="accent1">
                    <a:lumMod val="50000"/>
                  </a:schemeClr>
                </a:solidFill>
              </a:rPr>
              <a:t>HPV, meningococcal </a:t>
            </a:r>
            <a:r>
              <a:rPr lang="en-US" sz="2800" b="0" dirty="0">
                <a:solidFill>
                  <a:schemeClr val="accent1">
                    <a:lumMod val="50000"/>
                  </a:schemeClr>
                </a:solidFill>
              </a:rPr>
              <a:t>vaccine, </a:t>
            </a:r>
            <a:r>
              <a:rPr lang="en-US" sz="2800" b="0" dirty="0" smtClean="0">
                <a:solidFill>
                  <a:schemeClr val="accent1">
                    <a:lumMod val="50000"/>
                  </a:schemeClr>
                </a:solidFill>
              </a:rPr>
              <a:t>and </a:t>
            </a:r>
            <a:r>
              <a:rPr lang="en-US" sz="2800" b="0" dirty="0" err="1" smtClean="0">
                <a:solidFill>
                  <a:schemeClr val="accent1">
                    <a:lumMod val="50000"/>
                  </a:schemeClr>
                </a:solidFill>
              </a:rPr>
              <a:t>Tdap</a:t>
            </a:r>
            <a:r>
              <a:rPr lang="en-US" sz="2800" b="0" dirty="0" smtClean="0">
                <a:solidFill>
                  <a:schemeClr val="accent1">
                    <a:lumMod val="50000"/>
                  </a:schemeClr>
                </a:solidFill>
              </a:rPr>
              <a:t>.</a:t>
            </a:r>
          </a:p>
          <a:p>
            <a:pPr eaLnBrk="1" fontAlgn="auto" hangingPunct="1">
              <a:spcBef>
                <a:spcPts val="0"/>
              </a:spcBef>
              <a:spcAft>
                <a:spcPts val="1200"/>
              </a:spcAft>
              <a:buFontTx/>
              <a:buChar char="-"/>
              <a:defRPr/>
            </a:pPr>
            <a:r>
              <a:rPr lang="en-US" sz="2800" dirty="0" smtClean="0">
                <a:solidFill>
                  <a:srgbClr val="1993B9"/>
                </a:solidFill>
              </a:rPr>
              <a:t>Presumption of vaccine uptake</a:t>
            </a:r>
          </a:p>
          <a:p>
            <a:pPr eaLnBrk="1" fontAlgn="auto" hangingPunct="1">
              <a:spcBef>
                <a:spcPts val="0"/>
              </a:spcBef>
              <a:spcAft>
                <a:spcPts val="1200"/>
              </a:spcAft>
              <a:buFontTx/>
              <a:buChar char="-"/>
              <a:defRPr/>
            </a:pPr>
            <a:r>
              <a:rPr lang="en-US" sz="2800" dirty="0">
                <a:solidFill>
                  <a:srgbClr val="1993B9"/>
                </a:solidFill>
              </a:rPr>
              <a:t>V</a:t>
            </a:r>
            <a:r>
              <a:rPr lang="en-US" sz="2800" dirty="0" smtClean="0">
                <a:solidFill>
                  <a:srgbClr val="1993B9"/>
                </a:solidFill>
              </a:rPr>
              <a:t>accination </a:t>
            </a:r>
            <a:r>
              <a:rPr lang="en-US" sz="2800" dirty="0" err="1" smtClean="0">
                <a:solidFill>
                  <a:srgbClr val="1993B9"/>
                </a:solidFill>
              </a:rPr>
              <a:t>percieved</a:t>
            </a:r>
            <a:r>
              <a:rPr lang="en-US" sz="2800" dirty="0" smtClean="0">
                <a:solidFill>
                  <a:srgbClr val="1993B9"/>
                </a:solidFill>
              </a:rPr>
              <a:t> as normative, important</a:t>
            </a:r>
          </a:p>
          <a:p>
            <a:pPr marL="0" indent="0" eaLnBrk="1" fontAlgn="auto" hangingPunct="1">
              <a:spcBef>
                <a:spcPts val="0"/>
              </a:spcBef>
              <a:spcAft>
                <a:spcPts val="1200"/>
              </a:spcAft>
              <a:buFont typeface="Wingdings 3" pitchFamily="18" charset="2"/>
              <a:buNone/>
              <a:defRPr/>
            </a:pPr>
            <a:r>
              <a:rPr lang="en-US" sz="2800" dirty="0" smtClean="0">
                <a:solidFill>
                  <a:srgbClr val="1993B9"/>
                </a:solidFill>
              </a:rPr>
              <a:t>CATCH UP </a:t>
            </a:r>
          </a:p>
          <a:p>
            <a:pPr marL="0" indent="0" eaLnBrk="1" fontAlgn="auto" hangingPunct="1">
              <a:spcBef>
                <a:spcPts val="0"/>
              </a:spcBef>
              <a:spcAft>
                <a:spcPts val="1200"/>
              </a:spcAft>
              <a:buFont typeface="Wingdings 3" pitchFamily="18" charset="2"/>
              <a:buNone/>
              <a:defRPr/>
            </a:pPr>
            <a:r>
              <a:rPr lang="en-US" sz="2800" dirty="0" smtClean="0">
                <a:solidFill>
                  <a:srgbClr val="1993B9"/>
                </a:solidFill>
              </a:rPr>
              <a:t>Provider</a:t>
            </a:r>
            <a:r>
              <a:rPr lang="en-US" sz="2800" dirty="0">
                <a:solidFill>
                  <a:srgbClr val="1993B9"/>
                </a:solidFill>
              </a:rPr>
              <a:t>: </a:t>
            </a:r>
            <a:r>
              <a:rPr lang="en-US" sz="2800" b="0" dirty="0" smtClean="0">
                <a:solidFill>
                  <a:schemeClr val="accent1">
                    <a:lumMod val="50000"/>
                  </a:schemeClr>
                </a:solidFill>
              </a:rPr>
              <a:t>I see that Meghan </a:t>
            </a:r>
            <a:r>
              <a:rPr lang="en-US" sz="2800" b="0" dirty="0">
                <a:solidFill>
                  <a:schemeClr val="accent1">
                    <a:lumMod val="50000"/>
                  </a:schemeClr>
                </a:solidFill>
              </a:rPr>
              <a:t>and Mark </a:t>
            </a:r>
            <a:r>
              <a:rPr lang="en-US" sz="2800" b="0" dirty="0" smtClean="0">
                <a:solidFill>
                  <a:schemeClr val="accent1">
                    <a:lumMod val="50000"/>
                  </a:schemeClr>
                </a:solidFill>
              </a:rPr>
              <a:t>haven’t gotten their HPV vaccines yet.  We should definitely start that today!</a:t>
            </a:r>
          </a:p>
          <a:p>
            <a:pPr marL="0" indent="0" eaLnBrk="1" fontAlgn="auto" hangingPunct="1">
              <a:spcBef>
                <a:spcPts val="0"/>
              </a:spcBef>
              <a:spcAft>
                <a:spcPts val="1200"/>
              </a:spcAft>
              <a:buFont typeface="Wingdings 3" pitchFamily="18" charset="2"/>
              <a:buNone/>
              <a:defRPr/>
            </a:pPr>
            <a:r>
              <a:rPr lang="en-US" sz="2800" dirty="0" smtClean="0">
                <a:solidFill>
                  <a:srgbClr val="1993B9"/>
                </a:solidFill>
              </a:rPr>
              <a:t>- Presumption </a:t>
            </a:r>
            <a:r>
              <a:rPr lang="en-US" sz="2800" dirty="0">
                <a:solidFill>
                  <a:srgbClr val="1993B9"/>
                </a:solidFill>
              </a:rPr>
              <a:t>of vaccine </a:t>
            </a:r>
            <a:r>
              <a:rPr lang="en-US" sz="2800" dirty="0" smtClean="0">
                <a:solidFill>
                  <a:srgbClr val="1993B9"/>
                </a:solidFill>
              </a:rPr>
              <a:t>uptake, conveys message of importance</a:t>
            </a:r>
            <a:endParaRPr lang="en-US" sz="2800" b="0" dirty="0">
              <a:solidFill>
                <a:schemeClr val="accent1">
                  <a:lumMod val="50000"/>
                </a:schemeClr>
              </a:solidFill>
            </a:endParaRPr>
          </a:p>
          <a:p>
            <a:pPr eaLnBrk="1" fontAlgn="auto" hangingPunct="1">
              <a:spcBef>
                <a:spcPts val="0"/>
              </a:spcBef>
              <a:spcAft>
                <a:spcPts val="1200"/>
              </a:spcAft>
              <a:buFontTx/>
              <a:buChar char="-"/>
              <a:defRPr/>
            </a:pPr>
            <a:endParaRPr lang="en-US" sz="2800" b="0" dirty="0">
              <a:solidFill>
                <a:schemeClr val="accent1">
                  <a:lumMod val="50000"/>
                </a:schemeClr>
              </a:solidFill>
            </a:endParaRPr>
          </a:p>
        </p:txBody>
      </p:sp>
      <p:sp>
        <p:nvSpPr>
          <p:cNvPr id="94211" name="TextBox 1"/>
          <p:cNvSpPr txBox="1">
            <a:spLocks noChangeArrowheads="1"/>
          </p:cNvSpPr>
          <p:nvPr/>
        </p:nvSpPr>
        <p:spPr bwMode="auto">
          <a:xfrm>
            <a:off x="457200" y="6477000"/>
            <a:ext cx="1751013" cy="369888"/>
          </a:xfrm>
          <a:prstGeom prst="rect">
            <a:avLst/>
          </a:prstGeom>
          <a:noFill/>
          <a:ln w="9525">
            <a:noFill/>
            <a:miter lim="800000"/>
            <a:headEnd/>
            <a:tailEnd/>
          </a:ln>
        </p:spPr>
        <p:txBody>
          <a:bodyPr wrap="none">
            <a:spAutoFit/>
          </a:bodyPr>
          <a:lstStyle/>
          <a:p>
            <a:r>
              <a:rPr lang="en-US">
                <a:solidFill>
                  <a:srgbClr val="5F5F5F"/>
                </a:solidFill>
              </a:rPr>
              <a:t>Opel et al 2014</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228600" y="152400"/>
            <a:ext cx="9372600" cy="609600"/>
          </a:xfrm>
        </p:spPr>
        <p:txBody>
          <a:bodyPr/>
          <a:lstStyle/>
          <a:p>
            <a:r>
              <a:rPr lang="en-US" sz="2800" smtClean="0"/>
              <a:t>Each adolescent visit may be your last chance to vaccinate!</a:t>
            </a:r>
          </a:p>
        </p:txBody>
      </p:sp>
      <p:sp>
        <p:nvSpPr>
          <p:cNvPr id="96258" name="Content Placeholder 2"/>
          <p:cNvSpPr>
            <a:spLocks noGrp="1"/>
          </p:cNvSpPr>
          <p:nvPr>
            <p:ph idx="1"/>
          </p:nvPr>
        </p:nvSpPr>
        <p:spPr>
          <a:xfrm>
            <a:off x="381000" y="838200"/>
            <a:ext cx="8229600" cy="4525963"/>
          </a:xfrm>
        </p:spPr>
        <p:txBody>
          <a:bodyPr/>
          <a:lstStyle/>
          <a:p>
            <a:r>
              <a:rPr lang="en-US" sz="2800" b="0" smtClean="0"/>
              <a:t> </a:t>
            </a:r>
            <a:r>
              <a:rPr lang="en-US" sz="2800" b="0" smtClean="0">
                <a:solidFill>
                  <a:schemeClr val="tx1"/>
                </a:solidFill>
              </a:rPr>
              <a:t>30% of adolescents never present for preventive care </a:t>
            </a:r>
          </a:p>
          <a:p>
            <a:r>
              <a:rPr lang="en-US" sz="2800" b="0" smtClean="0">
                <a:solidFill>
                  <a:schemeClr val="tx1"/>
                </a:solidFill>
              </a:rPr>
              <a:t>1 in 15 adolescent visits is for preventive care.</a:t>
            </a:r>
          </a:p>
          <a:p>
            <a:r>
              <a:rPr lang="en-US" sz="2800" b="0" smtClean="0">
                <a:solidFill>
                  <a:schemeClr val="tx1"/>
                </a:solidFill>
              </a:rPr>
              <a:t>Preventive visits decline after age 13</a:t>
            </a:r>
          </a:p>
          <a:p>
            <a:r>
              <a:rPr lang="en-US" sz="2800" b="0" smtClean="0">
                <a:solidFill>
                  <a:schemeClr val="tx1"/>
                </a:solidFill>
              </a:rPr>
              <a:t>Late adolescent males had the fewest preventive visits - 6% of all visits</a:t>
            </a:r>
          </a:p>
          <a:p>
            <a:r>
              <a:rPr lang="en-US" sz="2800" b="0" smtClean="0">
                <a:solidFill>
                  <a:schemeClr val="tx1"/>
                </a:solidFill>
              </a:rPr>
              <a:t> Late adolescent females had the most visits, but only 3% were for preventive care. </a:t>
            </a:r>
          </a:p>
          <a:p>
            <a:r>
              <a:rPr lang="en-US" sz="2800" b="0" smtClean="0">
                <a:solidFill>
                  <a:schemeClr val="tx1"/>
                </a:solidFill>
              </a:rPr>
              <a:t>Early adolescents (11-14 years old) had 3 times more preventive visits than late adolescents.</a:t>
            </a:r>
            <a:endParaRPr lang="en-US" sz="2800" smtClean="0">
              <a:solidFill>
                <a:schemeClr val="tx1"/>
              </a:solidFill>
            </a:endParaRPr>
          </a:p>
        </p:txBody>
      </p:sp>
      <p:sp>
        <p:nvSpPr>
          <p:cNvPr id="96259" name="TextBox 3"/>
          <p:cNvSpPr txBox="1">
            <a:spLocks noChangeArrowheads="1"/>
          </p:cNvSpPr>
          <p:nvPr/>
        </p:nvSpPr>
        <p:spPr bwMode="auto">
          <a:xfrm>
            <a:off x="381000" y="6400800"/>
            <a:ext cx="4137025" cy="369888"/>
          </a:xfrm>
          <a:prstGeom prst="rect">
            <a:avLst/>
          </a:prstGeom>
          <a:noFill/>
          <a:ln w="9525">
            <a:noFill/>
            <a:miter lim="800000"/>
            <a:headEnd/>
            <a:tailEnd/>
          </a:ln>
        </p:spPr>
        <p:txBody>
          <a:bodyPr wrap="none">
            <a:spAutoFit/>
          </a:bodyPr>
          <a:lstStyle/>
          <a:p>
            <a:r>
              <a:rPr lang="en-US"/>
              <a:t> Rand et al. Arch Pediatr Adolesc Med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r>
              <a:rPr lang="en-US" sz="4000" smtClean="0"/>
              <a:t>Addressing all concerns in 45 seconds</a:t>
            </a:r>
          </a:p>
        </p:txBody>
      </p:sp>
      <p:sp>
        <p:nvSpPr>
          <p:cNvPr id="3" name="Content Placeholder 2"/>
          <p:cNvSpPr>
            <a:spLocks noGrp="1"/>
          </p:cNvSpPr>
          <p:nvPr>
            <p:ph idx="1"/>
          </p:nvPr>
        </p:nvSpPr>
        <p:spPr>
          <a:xfrm>
            <a:off x="457200" y="1143000"/>
            <a:ext cx="8229600" cy="5638800"/>
          </a:xfrm>
        </p:spPr>
        <p:txBody>
          <a:bodyPr rtlCol="0">
            <a:normAutofit fontScale="85000" lnSpcReduction="20000"/>
          </a:bodyPr>
          <a:lstStyle/>
          <a:p>
            <a:pPr marL="0" indent="0" eaLnBrk="1" fontAlgn="auto" hangingPunct="1">
              <a:spcBef>
                <a:spcPts val="0"/>
              </a:spcBef>
              <a:spcAft>
                <a:spcPts val="1200"/>
              </a:spcAft>
              <a:buFont typeface="Wingdings 3" pitchFamily="18" charset="2"/>
              <a:buNone/>
              <a:defRPr/>
            </a:pPr>
            <a:r>
              <a:rPr lang="en-US" sz="2800" dirty="0" smtClean="0">
                <a:solidFill>
                  <a:srgbClr val="1993B9"/>
                </a:solidFill>
              </a:rPr>
              <a:t>Provider: </a:t>
            </a:r>
            <a:r>
              <a:rPr lang="en-US" sz="2800" b="0" dirty="0">
                <a:solidFill>
                  <a:schemeClr val="accent1">
                    <a:lumMod val="50000"/>
                  </a:schemeClr>
                </a:solidFill>
              </a:rPr>
              <a:t>Meghan </a:t>
            </a:r>
            <a:r>
              <a:rPr lang="en-US" sz="2800" b="0" dirty="0" smtClean="0">
                <a:solidFill>
                  <a:schemeClr val="accent1">
                    <a:lumMod val="50000"/>
                  </a:schemeClr>
                </a:solidFill>
              </a:rPr>
              <a:t>and Mark are </a:t>
            </a:r>
            <a:r>
              <a:rPr lang="en-US" sz="2800" b="0" dirty="0">
                <a:solidFill>
                  <a:schemeClr val="accent1">
                    <a:lumMod val="50000"/>
                  </a:schemeClr>
                </a:solidFill>
              </a:rPr>
              <a:t>due for </a:t>
            </a:r>
            <a:r>
              <a:rPr lang="en-US" sz="2800" b="0" dirty="0" smtClean="0">
                <a:solidFill>
                  <a:schemeClr val="accent1">
                    <a:lumMod val="50000"/>
                  </a:schemeClr>
                </a:solidFill>
              </a:rPr>
              <a:t>their HPV vaccine.</a:t>
            </a:r>
            <a:endParaRPr lang="en-US" sz="2800" b="0" dirty="0">
              <a:solidFill>
                <a:schemeClr val="accent1">
                  <a:lumMod val="50000"/>
                </a:schemeClr>
              </a:solidFill>
            </a:endParaRPr>
          </a:p>
          <a:p>
            <a:pPr marL="0" indent="0" eaLnBrk="1" fontAlgn="auto" hangingPunct="1">
              <a:spcBef>
                <a:spcPts val="0"/>
              </a:spcBef>
              <a:spcAft>
                <a:spcPts val="1200"/>
              </a:spcAft>
              <a:buFont typeface="Wingdings 3" pitchFamily="18" charset="2"/>
              <a:buNone/>
              <a:defRPr/>
            </a:pPr>
            <a:r>
              <a:rPr lang="en-US" sz="2800" dirty="0">
                <a:solidFill>
                  <a:srgbClr val="BD4915"/>
                </a:solidFill>
              </a:rPr>
              <a:t>Parent: </a:t>
            </a:r>
            <a:r>
              <a:rPr lang="en-US" sz="2800" b="0" dirty="0">
                <a:solidFill>
                  <a:schemeClr val="accent1">
                    <a:lumMod val="50000"/>
                  </a:schemeClr>
                </a:solidFill>
              </a:rPr>
              <a:t>Why </a:t>
            </a:r>
            <a:r>
              <a:rPr lang="en-US" sz="2800" b="0" dirty="0" smtClean="0">
                <a:solidFill>
                  <a:schemeClr val="accent1">
                    <a:lumMod val="50000"/>
                  </a:schemeClr>
                </a:solidFill>
              </a:rPr>
              <a:t>do they </a:t>
            </a:r>
            <a:r>
              <a:rPr lang="en-US" sz="2800" b="0" dirty="0">
                <a:solidFill>
                  <a:schemeClr val="accent1">
                    <a:lumMod val="50000"/>
                  </a:schemeClr>
                </a:solidFill>
              </a:rPr>
              <a:t>need an HPV vaccine? </a:t>
            </a:r>
            <a:endParaRPr lang="en-US" sz="2800" b="0" dirty="0" smtClean="0">
              <a:solidFill>
                <a:schemeClr val="accent1">
                  <a:lumMod val="50000"/>
                </a:schemeClr>
              </a:solidFill>
            </a:endParaRPr>
          </a:p>
          <a:p>
            <a:pPr marL="0" indent="0" eaLnBrk="1" fontAlgn="auto" hangingPunct="1">
              <a:spcBef>
                <a:spcPts val="0"/>
              </a:spcBef>
              <a:spcAft>
                <a:spcPts val="1200"/>
              </a:spcAft>
              <a:buFont typeface="Wingdings 3" pitchFamily="18" charset="2"/>
              <a:buNone/>
              <a:defRPr/>
            </a:pPr>
            <a:r>
              <a:rPr lang="en-US" sz="2800" dirty="0" smtClean="0">
                <a:solidFill>
                  <a:srgbClr val="1993B9"/>
                </a:solidFill>
              </a:rPr>
              <a:t>Provider: </a:t>
            </a:r>
            <a:r>
              <a:rPr lang="en-US" sz="2800" b="0" dirty="0">
                <a:solidFill>
                  <a:schemeClr val="accent1">
                    <a:lumMod val="50000"/>
                  </a:schemeClr>
                </a:solidFill>
              </a:rPr>
              <a:t>T</a:t>
            </a:r>
            <a:r>
              <a:rPr lang="en-US" sz="2800" b="0" dirty="0" smtClean="0">
                <a:solidFill>
                  <a:schemeClr val="accent1">
                    <a:lumMod val="50000"/>
                  </a:schemeClr>
                </a:solidFill>
              </a:rPr>
              <a:t>he HPV </a:t>
            </a:r>
            <a:r>
              <a:rPr lang="en-US" sz="2800" b="0" dirty="0">
                <a:solidFill>
                  <a:schemeClr val="accent1">
                    <a:lumMod val="50000"/>
                  </a:schemeClr>
                </a:solidFill>
              </a:rPr>
              <a:t>vaccine will help protect </a:t>
            </a:r>
            <a:r>
              <a:rPr lang="en-US" sz="2800" b="0" dirty="0" smtClean="0">
                <a:solidFill>
                  <a:schemeClr val="accent1">
                    <a:lumMod val="50000"/>
                  </a:schemeClr>
                </a:solidFill>
              </a:rPr>
              <a:t>them </a:t>
            </a:r>
            <a:r>
              <a:rPr lang="en-US" sz="2800" b="0" dirty="0">
                <a:solidFill>
                  <a:schemeClr val="accent1">
                    <a:lumMod val="50000"/>
                  </a:schemeClr>
                </a:solidFill>
              </a:rPr>
              <a:t>from cancer caused by HPV infection. </a:t>
            </a:r>
            <a:r>
              <a:rPr lang="en-US" sz="2800" b="0" dirty="0" smtClean="0">
                <a:solidFill>
                  <a:schemeClr val="accent1">
                    <a:lumMod val="50000"/>
                  </a:schemeClr>
                </a:solidFill>
              </a:rPr>
              <a:t> We know that HPV infection is dangerous– 33,000 people in the US get cancer from HPV every year.  And we know that the HPV vaccine is safe– over 100 million doses have been given and there haven’t been any serious side effects. </a:t>
            </a:r>
          </a:p>
          <a:p>
            <a:pPr marL="0" indent="0" eaLnBrk="1" fontAlgn="auto" hangingPunct="1">
              <a:spcBef>
                <a:spcPts val="0"/>
              </a:spcBef>
              <a:spcAft>
                <a:spcPts val="1200"/>
              </a:spcAft>
              <a:buFont typeface="Wingdings 3" pitchFamily="18" charset="2"/>
              <a:buNone/>
              <a:defRPr/>
            </a:pPr>
            <a:r>
              <a:rPr lang="en-US" sz="2800" dirty="0" smtClean="0">
                <a:solidFill>
                  <a:srgbClr val="BD4915"/>
                </a:solidFill>
              </a:rPr>
              <a:t>Parent</a:t>
            </a:r>
            <a:r>
              <a:rPr lang="en-US" sz="2800" dirty="0">
                <a:solidFill>
                  <a:srgbClr val="BD4915"/>
                </a:solidFill>
              </a:rPr>
              <a:t>: </a:t>
            </a:r>
            <a:r>
              <a:rPr lang="en-US" sz="2800" b="0" dirty="0" smtClean="0">
                <a:solidFill>
                  <a:schemeClr val="accent1">
                    <a:lumMod val="50000"/>
                  </a:schemeClr>
                </a:solidFill>
              </a:rPr>
              <a:t>I don’t think they need that yet…</a:t>
            </a:r>
            <a:endParaRPr lang="en-US" sz="2800" b="0" dirty="0">
              <a:solidFill>
                <a:schemeClr val="accent1">
                  <a:lumMod val="50000"/>
                </a:schemeClr>
              </a:solidFill>
            </a:endParaRPr>
          </a:p>
          <a:p>
            <a:pPr marL="0" indent="0" eaLnBrk="1" fontAlgn="auto" hangingPunct="1">
              <a:spcBef>
                <a:spcPts val="0"/>
              </a:spcBef>
              <a:spcAft>
                <a:spcPts val="1200"/>
              </a:spcAft>
              <a:buFont typeface="Wingdings 3" pitchFamily="18" charset="2"/>
              <a:buNone/>
              <a:defRPr/>
            </a:pPr>
            <a:r>
              <a:rPr lang="en-US" sz="2800" dirty="0" smtClean="0">
                <a:solidFill>
                  <a:srgbClr val="1993B9"/>
                </a:solidFill>
              </a:rPr>
              <a:t>Provider: </a:t>
            </a:r>
            <a:r>
              <a:rPr lang="en-US" sz="2800" b="0" dirty="0" smtClean="0">
                <a:solidFill>
                  <a:schemeClr val="accent1">
                    <a:lumMod val="50000"/>
                  </a:schemeClr>
                </a:solidFill>
              </a:rPr>
              <a:t>Vaccines only work if they’re given before exposure– we never wait until a child is at risk to give any recommended vaccines.  HPV vaccine is also given as early as possible because it produces a better immune response in younger adolescents. That’s why it is so important to start the shots now and finish all 3 of them in the next 6 months. </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229600" cy="1143000"/>
          </a:xfrm>
        </p:spPr>
        <p:txBody>
          <a:bodyPr/>
          <a:lstStyle/>
          <a:p>
            <a:pPr eaLnBrk="1" hangingPunct="1"/>
            <a:r>
              <a:rPr sz="4000" smtClean="0"/>
              <a:t>Parents weigh risks and benefits</a:t>
            </a:r>
          </a:p>
        </p:txBody>
      </p:sp>
      <p:sp>
        <p:nvSpPr>
          <p:cNvPr id="100354" name="Content Placeholder 2"/>
          <p:cNvSpPr>
            <a:spLocks noGrp="1"/>
          </p:cNvSpPr>
          <p:nvPr>
            <p:ph idx="1"/>
          </p:nvPr>
        </p:nvSpPr>
        <p:spPr>
          <a:xfrm>
            <a:off x="457200" y="1295400"/>
            <a:ext cx="8229600" cy="4648200"/>
          </a:xfrm>
        </p:spPr>
        <p:txBody>
          <a:bodyPr/>
          <a:lstStyle/>
          <a:p>
            <a:pPr marL="0" indent="0" eaLnBrk="1" hangingPunct="1">
              <a:spcBef>
                <a:spcPct val="0"/>
              </a:spcBef>
              <a:spcAft>
                <a:spcPts val="1200"/>
              </a:spcAft>
              <a:buFont typeface="Wingdings 3" pitchFamily="18" charset="2"/>
              <a:buNone/>
            </a:pPr>
            <a:r>
              <a:rPr sz="2800">
                <a:solidFill>
                  <a:srgbClr val="1993B9"/>
                </a:solidFill>
              </a:rPr>
              <a:t>Parents who declined vaccine and those who accepted had similar concerns</a:t>
            </a:r>
          </a:p>
          <a:p>
            <a:pPr marL="0" indent="0" eaLnBrk="1" hangingPunct="1">
              <a:spcBef>
                <a:spcPct val="0"/>
              </a:spcBef>
              <a:spcAft>
                <a:spcPts val="1200"/>
              </a:spcAft>
              <a:buFont typeface="Wingdings 3" pitchFamily="18" charset="2"/>
              <a:buNone/>
            </a:pPr>
            <a:r>
              <a:rPr sz="2800">
                <a:solidFill>
                  <a:srgbClr val="1993B9"/>
                </a:solidFill>
              </a:rPr>
              <a:t>Both had concerns related to safety and sexuality but accepters weighed cancer prevention more heavily </a:t>
            </a:r>
          </a:p>
          <a:p>
            <a:pPr marL="0" indent="0" eaLnBrk="1" hangingPunct="1">
              <a:spcBef>
                <a:spcPct val="0"/>
              </a:spcBef>
              <a:spcAft>
                <a:spcPts val="1200"/>
              </a:spcAft>
              <a:buFont typeface="Wingdings 3" pitchFamily="18" charset="2"/>
              <a:buNone/>
            </a:pPr>
            <a:r>
              <a:rPr sz="2800">
                <a:solidFill>
                  <a:srgbClr val="1993B9"/>
                </a:solidFill>
              </a:rPr>
              <a:t>Most parents also believed their daughters would at some point be at risk for STIs</a:t>
            </a:r>
          </a:p>
        </p:txBody>
      </p:sp>
      <p:sp>
        <p:nvSpPr>
          <p:cNvPr id="100355" name="TextBox 3"/>
          <p:cNvSpPr txBox="1">
            <a:spLocks noChangeArrowheads="1"/>
          </p:cNvSpPr>
          <p:nvPr/>
        </p:nvSpPr>
        <p:spPr bwMode="auto">
          <a:xfrm>
            <a:off x="457200" y="6096000"/>
            <a:ext cx="5524500" cy="641350"/>
          </a:xfrm>
          <a:prstGeom prst="rect">
            <a:avLst/>
          </a:prstGeom>
          <a:noFill/>
          <a:ln w="9525">
            <a:noFill/>
            <a:miter lim="800000"/>
            <a:headEnd/>
            <a:tailEnd/>
          </a:ln>
        </p:spPr>
        <p:txBody>
          <a:bodyPr wrap="none">
            <a:spAutoFit/>
          </a:bodyPr>
          <a:lstStyle/>
          <a:p>
            <a:r>
              <a:rPr lang="en-US">
                <a:latin typeface="Calibri" pitchFamily="34" charset="0"/>
              </a:rPr>
              <a:t>Perkins et al, Clin Peds 2013; Perkins et al J of Peds 2010; </a:t>
            </a:r>
            <a:br>
              <a:rPr lang="en-US">
                <a:latin typeface="Calibri" pitchFamily="34" charset="0"/>
              </a:rPr>
            </a:br>
            <a:r>
              <a:rPr lang="en-US">
                <a:latin typeface="Calibri" pitchFamily="34" charset="0"/>
              </a:rPr>
              <a:t>Perkins et al J Healthcare Poor Underserved 2013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sz="4000" smtClean="0"/>
              <a:t>Objectives</a:t>
            </a:r>
          </a:p>
        </p:txBody>
      </p:sp>
      <p:sp>
        <p:nvSpPr>
          <p:cNvPr id="3" name="Content Placeholder 2"/>
          <p:cNvSpPr>
            <a:spLocks noGrp="1"/>
          </p:cNvSpPr>
          <p:nvPr>
            <p:ph idx="1"/>
          </p:nvPr>
        </p:nvSpPr>
        <p:spPr>
          <a:xfrm>
            <a:off x="457200" y="609600"/>
            <a:ext cx="8229600" cy="5486400"/>
          </a:xfrm>
        </p:spPr>
        <p:txBody>
          <a:bodyPr/>
          <a:lstStyle/>
          <a:p>
            <a:pPr eaLnBrk="1" fontAlgn="auto" hangingPunct="1">
              <a:spcAft>
                <a:spcPts val="0"/>
              </a:spcAft>
              <a:defRPr/>
            </a:pPr>
            <a:endParaRPr>
              <a:solidFill>
                <a:schemeClr val="accent1">
                  <a:lumMod val="50000"/>
                </a:schemeClr>
              </a:solidFill>
            </a:endParaRPr>
          </a:p>
          <a:p>
            <a:pPr eaLnBrk="1" fontAlgn="auto" hangingPunct="1">
              <a:spcAft>
                <a:spcPts val="0"/>
              </a:spcAft>
              <a:defRPr/>
            </a:pPr>
            <a:r>
              <a:rPr>
                <a:solidFill>
                  <a:schemeClr val="accent1">
                    <a:lumMod val="50000"/>
                  </a:schemeClr>
                </a:solidFill>
              </a:rPr>
              <a:t>Overview of HPV-related disease</a:t>
            </a:r>
          </a:p>
          <a:p>
            <a:pPr eaLnBrk="1" fontAlgn="auto" hangingPunct="1">
              <a:spcAft>
                <a:spcPts val="0"/>
              </a:spcAft>
              <a:defRPr/>
            </a:pPr>
            <a:endParaRPr sz="1200">
              <a:solidFill>
                <a:schemeClr val="accent1">
                  <a:lumMod val="50000"/>
                </a:schemeClr>
              </a:solidFill>
            </a:endParaRPr>
          </a:p>
          <a:p>
            <a:pPr eaLnBrk="1" fontAlgn="auto" hangingPunct="1">
              <a:spcAft>
                <a:spcPts val="0"/>
              </a:spcAft>
              <a:defRPr/>
            </a:pPr>
            <a:r>
              <a:rPr>
                <a:solidFill>
                  <a:schemeClr val="accent1">
                    <a:lumMod val="50000"/>
                  </a:schemeClr>
                </a:solidFill>
              </a:rPr>
              <a:t>HPV vaccine and recommendations</a:t>
            </a:r>
          </a:p>
          <a:p>
            <a:pPr eaLnBrk="1" fontAlgn="auto" hangingPunct="1">
              <a:spcAft>
                <a:spcPts val="0"/>
              </a:spcAft>
              <a:defRPr/>
            </a:pPr>
            <a:endParaRPr sz="1100">
              <a:solidFill>
                <a:schemeClr val="accent1">
                  <a:lumMod val="50000"/>
                </a:schemeClr>
              </a:solidFill>
            </a:endParaRPr>
          </a:p>
          <a:p>
            <a:pPr eaLnBrk="1" fontAlgn="auto" hangingPunct="1">
              <a:spcAft>
                <a:spcPts val="0"/>
              </a:spcAft>
              <a:defRPr/>
            </a:pPr>
            <a:r>
              <a:rPr>
                <a:solidFill>
                  <a:schemeClr val="accent1">
                    <a:lumMod val="50000"/>
                  </a:schemeClr>
                </a:solidFill>
              </a:rPr>
              <a:t>Vaccine safety, impact, and vaccination rates</a:t>
            </a:r>
          </a:p>
          <a:p>
            <a:pPr marL="0" indent="0" eaLnBrk="1" fontAlgn="auto" hangingPunct="1">
              <a:spcAft>
                <a:spcPts val="0"/>
              </a:spcAft>
              <a:buFont typeface="Wingdings 3" pitchFamily="18" charset="2"/>
              <a:buNone/>
              <a:defRPr/>
            </a:pPr>
            <a:endParaRPr sz="1100">
              <a:solidFill>
                <a:schemeClr val="accent1">
                  <a:lumMod val="50000"/>
                </a:schemeClr>
              </a:solidFill>
            </a:endParaRPr>
          </a:p>
          <a:p>
            <a:pPr eaLnBrk="1" fontAlgn="auto" hangingPunct="1">
              <a:spcAft>
                <a:spcPts val="0"/>
              </a:spcAft>
              <a:defRPr/>
            </a:pPr>
            <a:r>
              <a:rPr>
                <a:solidFill>
                  <a:schemeClr val="accent1">
                    <a:lumMod val="50000"/>
                  </a:schemeClr>
                </a:solidFill>
              </a:rPr>
              <a:t>Discuss common barriers in vaccine discussions with parents and evidence-based ways to overcome them </a:t>
            </a:r>
          </a:p>
          <a:p>
            <a:pPr marL="0" indent="0" eaLnBrk="1" fontAlgn="auto" hangingPunct="1">
              <a:spcAft>
                <a:spcPts val="0"/>
              </a:spcAft>
              <a:buFont typeface="Wingdings 3" pitchFamily="18" charset="2"/>
              <a:buNone/>
              <a:defRPr/>
            </a:pPr>
            <a:endParaRPr>
              <a:solidFill>
                <a:schemeClr val="accent1">
                  <a:lumMod val="50000"/>
                </a:schemeClr>
              </a:solidFill>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0"/>
            <a:ext cx="8229600" cy="1143000"/>
          </a:xfrm>
        </p:spPr>
        <p:txBody>
          <a:bodyPr>
            <a:normAutofit fontScale="90000"/>
          </a:bodyPr>
          <a:lstStyle/>
          <a:p>
            <a:pPr eaLnBrk="1" hangingPunct="1">
              <a:defRPr/>
            </a:pPr>
            <a:r>
              <a:rPr sz="4000" smtClean="0"/>
              <a:t>Providers overestimate parent’s concerns</a:t>
            </a:r>
          </a:p>
        </p:txBody>
      </p:sp>
      <p:sp>
        <p:nvSpPr>
          <p:cNvPr id="80898" name="Content Placeholder 2"/>
          <p:cNvSpPr>
            <a:spLocks noGrp="1"/>
          </p:cNvSpPr>
          <p:nvPr>
            <p:ph idx="1"/>
          </p:nvPr>
        </p:nvSpPr>
        <p:spPr>
          <a:xfrm>
            <a:off x="457200" y="1295400"/>
            <a:ext cx="8229600" cy="4648200"/>
          </a:xfrm>
        </p:spPr>
        <p:txBody>
          <a:bodyPr>
            <a:normAutofit lnSpcReduction="10000"/>
          </a:bodyPr>
          <a:lstStyle/>
          <a:p>
            <a:pPr marL="0" indent="0" eaLnBrk="1" hangingPunct="1">
              <a:spcBef>
                <a:spcPct val="0"/>
              </a:spcBef>
              <a:spcAft>
                <a:spcPts val="1200"/>
              </a:spcAft>
              <a:buFont typeface="Wingdings 3" pitchFamily="18" charset="2"/>
              <a:buNone/>
              <a:defRPr/>
            </a:pPr>
            <a:r>
              <a:rPr sz="2800" i="1">
                <a:solidFill>
                  <a:schemeClr val="accent5"/>
                </a:solidFill>
                <a:ea typeface="MS Mincho"/>
                <a:cs typeface="Times New Roman"/>
              </a:rPr>
              <a:t>“From what I understand the vaccine is safe, efficacious and I’d be a fool and also have amnesia to believe that high </a:t>
            </a:r>
            <a:r>
              <a:rPr sz="2800" i="1" err="1">
                <a:solidFill>
                  <a:schemeClr val="accent5"/>
                </a:solidFill>
                <a:ea typeface="MS Mincho"/>
                <a:cs typeface="Times New Roman"/>
              </a:rPr>
              <a:t>schoolers</a:t>
            </a:r>
            <a:r>
              <a:rPr sz="2800" i="1">
                <a:solidFill>
                  <a:schemeClr val="accent5"/>
                </a:solidFill>
                <a:ea typeface="MS Mincho"/>
                <a:cs typeface="Times New Roman"/>
              </a:rPr>
              <a:t> do not engage in unwise sexual practices at times.” </a:t>
            </a:r>
            <a:r>
              <a:rPr sz="2800">
                <a:solidFill>
                  <a:schemeClr val="accent5"/>
                </a:solidFill>
                <a:ea typeface="MS Mincho"/>
                <a:cs typeface="Times New Roman"/>
              </a:rPr>
              <a:t>—</a:t>
            </a:r>
            <a:r>
              <a:rPr sz="2800" i="1">
                <a:solidFill>
                  <a:schemeClr val="accent5"/>
                </a:solidFill>
                <a:ea typeface="MS Mincho"/>
                <a:cs typeface="Times New Roman"/>
              </a:rPr>
              <a:t>Father of a 12 year-old</a:t>
            </a:r>
            <a:endParaRPr sz="2800" i="1">
              <a:solidFill>
                <a:srgbClr val="1993B9"/>
              </a:solidFill>
            </a:endParaRPr>
          </a:p>
          <a:p>
            <a:pPr marL="0" indent="0" eaLnBrk="1" hangingPunct="1">
              <a:spcBef>
                <a:spcPct val="0"/>
              </a:spcBef>
              <a:spcAft>
                <a:spcPts val="1200"/>
              </a:spcAft>
              <a:buFont typeface="Wingdings 3" pitchFamily="18" charset="2"/>
              <a:buNone/>
              <a:defRPr/>
            </a:pPr>
            <a:r>
              <a:rPr sz="2800">
                <a:solidFill>
                  <a:srgbClr val="1993B9"/>
                </a:solidFill>
              </a:rPr>
              <a:t>55-90% of parents and  adolescents will follow provider recommendations</a:t>
            </a:r>
          </a:p>
          <a:p>
            <a:pPr marL="0" indent="0" eaLnBrk="1" hangingPunct="1">
              <a:spcBef>
                <a:spcPct val="0"/>
              </a:spcBef>
              <a:spcAft>
                <a:spcPts val="1200"/>
              </a:spcAft>
              <a:buFont typeface="Wingdings 3" pitchFamily="18" charset="2"/>
              <a:buNone/>
              <a:defRPr/>
            </a:pPr>
            <a:endParaRPr sz="2800">
              <a:solidFill>
                <a:srgbClr val="1993B9"/>
              </a:solidFill>
            </a:endParaRPr>
          </a:p>
          <a:p>
            <a:pPr marL="0" indent="0" eaLnBrk="1" hangingPunct="1">
              <a:spcBef>
                <a:spcPct val="0"/>
              </a:spcBef>
              <a:spcAft>
                <a:spcPts val="1200"/>
              </a:spcAft>
              <a:buFont typeface="Wingdings 3" pitchFamily="18" charset="2"/>
              <a:buNone/>
              <a:defRPr/>
            </a:pPr>
            <a:r>
              <a:rPr sz="2800">
                <a:solidFill>
                  <a:srgbClr val="1993B9"/>
                </a:solidFill>
              </a:rPr>
              <a:t>Many adolescents seeking contraception will be unvaccinated– family planners are very important vaccinators</a:t>
            </a:r>
          </a:p>
        </p:txBody>
      </p:sp>
      <p:sp>
        <p:nvSpPr>
          <p:cNvPr id="102403" name="TextBox 3"/>
          <p:cNvSpPr txBox="1">
            <a:spLocks noChangeArrowheads="1"/>
          </p:cNvSpPr>
          <p:nvPr/>
        </p:nvSpPr>
        <p:spPr bwMode="auto">
          <a:xfrm>
            <a:off x="457200" y="6096000"/>
            <a:ext cx="5902325" cy="369888"/>
          </a:xfrm>
          <a:prstGeom prst="rect">
            <a:avLst/>
          </a:prstGeom>
          <a:noFill/>
          <a:ln w="9525">
            <a:noFill/>
            <a:miter lim="800000"/>
            <a:headEnd/>
            <a:tailEnd/>
          </a:ln>
        </p:spPr>
        <p:txBody>
          <a:bodyPr wrap="none">
            <a:spAutoFit/>
          </a:bodyPr>
          <a:lstStyle/>
          <a:p>
            <a:r>
              <a:rPr lang="en-US">
                <a:latin typeface="Calibri" pitchFamily="34" charset="0"/>
              </a:rPr>
              <a:t>Perkins et al, published abstract JAH, Brewer 2007, Prev Med</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smtClean="0"/>
              <a:t>Discuss HPV vaccination when you screen moms for cervical cancer</a:t>
            </a:r>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indent="0">
              <a:buFont typeface="Wingdings 3" pitchFamily="18" charset="2"/>
              <a:buNone/>
              <a:defRPr/>
            </a:pPr>
            <a:r>
              <a:rPr i="1"/>
              <a:t>One doctor says:</a:t>
            </a:r>
          </a:p>
          <a:p>
            <a:pPr marL="0" indent="0">
              <a:buFont typeface="Wingdings 3" pitchFamily="18" charset="2"/>
              <a:buNone/>
              <a:defRPr/>
            </a:pPr>
            <a:r>
              <a:rPr/>
              <a:t>“In your experience with your health right now, you may be screened for cervical cancer by means of a pap smear… because cervical cancer can obviously be something that can be life-threatening but if caught soon, it can be taken care of, and this is how your health is impacted by this virus right now. Well, children now have the option of getting the HPV vaccine which is actually very effective at reducing the risk for contracting that same virus.”</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274638"/>
            <a:ext cx="8229600" cy="792162"/>
          </a:xfrm>
        </p:spPr>
        <p:txBody>
          <a:bodyPr/>
          <a:lstStyle/>
          <a:p>
            <a:pPr eaLnBrk="1" hangingPunct="1"/>
            <a:r>
              <a:rPr sz="4000" smtClean="0"/>
              <a:t>HPV is common and dangerous</a:t>
            </a:r>
          </a:p>
        </p:txBody>
      </p:sp>
      <p:sp>
        <p:nvSpPr>
          <p:cNvPr id="23555" name="Content Placeholder 2"/>
          <p:cNvSpPr>
            <a:spLocks noGrp="1"/>
          </p:cNvSpPr>
          <p:nvPr>
            <p:ph idx="1"/>
          </p:nvPr>
        </p:nvSpPr>
        <p:spPr>
          <a:xfrm>
            <a:off x="457200" y="990600"/>
            <a:ext cx="8229600" cy="4724400"/>
          </a:xfrm>
        </p:spPr>
        <p:txBody>
          <a:bodyPr>
            <a:normAutofit fontScale="92500"/>
          </a:bodyPr>
          <a:lstStyle/>
          <a:p>
            <a:pPr eaLnBrk="1" fontAlgn="auto" hangingPunct="1">
              <a:spcAft>
                <a:spcPts val="0"/>
              </a:spcAft>
              <a:defRPr/>
            </a:pPr>
            <a:r>
              <a:rPr sz="3600" i="1">
                <a:solidFill>
                  <a:srgbClr val="000000"/>
                </a:solidFill>
              </a:rPr>
              <a:t>3 million Americans seek medical treatment for HPV-related disease every year</a:t>
            </a:r>
          </a:p>
          <a:p>
            <a:pPr eaLnBrk="1" fontAlgn="auto" hangingPunct="1">
              <a:spcAft>
                <a:spcPts val="0"/>
              </a:spcAft>
              <a:defRPr/>
            </a:pPr>
            <a:endParaRPr sz="1100" i="1">
              <a:solidFill>
                <a:srgbClr val="000000"/>
              </a:solidFill>
            </a:endParaRPr>
          </a:p>
          <a:p>
            <a:pPr eaLnBrk="1" fontAlgn="auto" hangingPunct="1">
              <a:spcAft>
                <a:spcPts val="0"/>
              </a:spcAft>
              <a:defRPr/>
            </a:pPr>
            <a:r>
              <a:rPr sz="3600" i="1">
                <a:solidFill>
                  <a:srgbClr val="000000"/>
                </a:solidFill>
              </a:rPr>
              <a:t>11,000 women every year get cervical cancer– 30% of them were screened on time</a:t>
            </a:r>
          </a:p>
          <a:p>
            <a:pPr eaLnBrk="1" fontAlgn="auto" hangingPunct="1">
              <a:spcAft>
                <a:spcPts val="0"/>
              </a:spcAft>
              <a:defRPr/>
            </a:pPr>
            <a:endParaRPr sz="1100" i="1">
              <a:solidFill>
                <a:srgbClr val="000000"/>
              </a:solidFill>
            </a:endParaRPr>
          </a:p>
          <a:p>
            <a:pPr eaLnBrk="1" fontAlgn="auto" hangingPunct="1">
              <a:spcAft>
                <a:spcPts val="0"/>
              </a:spcAft>
              <a:defRPr/>
            </a:pPr>
            <a:r>
              <a:rPr sz="3600" i="1">
                <a:solidFill>
                  <a:srgbClr val="000000"/>
                </a:solidFill>
              </a:rPr>
              <a:t>21,000 men and women every year get HPV-related cancers for which there are no screening tests</a:t>
            </a:r>
          </a:p>
          <a:p>
            <a:pPr eaLnBrk="1" fontAlgn="auto" hangingPunct="1">
              <a:spcAft>
                <a:spcPts val="0"/>
              </a:spcAft>
              <a:defRPr/>
            </a:pPr>
            <a:endParaRPr sz="3600" i="1">
              <a:solidFill>
                <a:schemeClr val="accent1">
                  <a:lumMod val="50000"/>
                </a:schemeClr>
              </a:solidFill>
            </a:endParaRPr>
          </a:p>
        </p:txBody>
      </p:sp>
      <p:sp>
        <p:nvSpPr>
          <p:cNvPr id="105475" name="Title 4"/>
          <p:cNvSpPr txBox="1">
            <a:spLocks/>
          </p:cNvSpPr>
          <p:nvPr/>
        </p:nvSpPr>
        <p:spPr bwMode="auto">
          <a:xfrm>
            <a:off x="228600" y="5257800"/>
            <a:ext cx="7772400" cy="1362075"/>
          </a:xfrm>
          <a:prstGeom prst="rect">
            <a:avLst/>
          </a:prstGeom>
          <a:noFill/>
          <a:ln w="9525">
            <a:noFill/>
            <a:miter lim="800000"/>
            <a:headEnd/>
            <a:tailEnd/>
          </a:ln>
        </p:spPr>
        <p:txBody>
          <a:bodyPr anchor="ctr"/>
          <a:lstStyle/>
          <a:p>
            <a:pPr algn="ctr"/>
            <a:r>
              <a:rPr lang="en-US" sz="4000" b="1">
                <a:solidFill>
                  <a:srgbClr val="C7380B"/>
                </a:solidFill>
                <a:latin typeface="Calibri" pitchFamily="34" charset="0"/>
              </a:rPr>
              <a:t>We can do better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dissolve">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Effect transition="in" filter="dissolve">
                                      <p:cBhvr>
                                        <p:cTn id="17"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274638"/>
            <a:ext cx="8229600" cy="792162"/>
          </a:xfrm>
        </p:spPr>
        <p:txBody>
          <a:bodyPr/>
          <a:lstStyle/>
          <a:p>
            <a:pPr eaLnBrk="1" hangingPunct="1"/>
            <a:r>
              <a:rPr sz="4000" smtClean="0"/>
              <a:t>HPV vaccination </a:t>
            </a:r>
            <a:r>
              <a:rPr sz="4000" i="1" smtClean="0"/>
              <a:t>IS</a:t>
            </a:r>
            <a:r>
              <a:rPr sz="4000" smtClean="0"/>
              <a:t> high quality care</a:t>
            </a:r>
          </a:p>
        </p:txBody>
      </p:sp>
      <p:sp>
        <p:nvSpPr>
          <p:cNvPr id="23555" name="Content Placeholder 2"/>
          <p:cNvSpPr>
            <a:spLocks noGrp="1"/>
          </p:cNvSpPr>
          <p:nvPr>
            <p:ph idx="1"/>
          </p:nvPr>
        </p:nvSpPr>
        <p:spPr>
          <a:xfrm>
            <a:off x="457200" y="762000"/>
            <a:ext cx="8229600" cy="4724400"/>
          </a:xfrm>
        </p:spPr>
        <p:txBody>
          <a:bodyPr>
            <a:normAutofit lnSpcReduction="10000"/>
          </a:bodyPr>
          <a:lstStyle/>
          <a:p>
            <a:pPr eaLnBrk="1" hangingPunct="1">
              <a:defRPr/>
            </a:pPr>
            <a:endParaRPr sz="1100" i="1">
              <a:solidFill>
                <a:srgbClr val="000000"/>
              </a:solidFill>
            </a:endParaRPr>
          </a:p>
          <a:p>
            <a:pPr eaLnBrk="1" hangingPunct="1">
              <a:defRPr/>
            </a:pPr>
            <a:endParaRPr sz="1100" i="1">
              <a:solidFill>
                <a:srgbClr val="000000"/>
              </a:solidFill>
            </a:endParaRPr>
          </a:p>
          <a:p>
            <a:pPr eaLnBrk="1" hangingPunct="1">
              <a:defRPr/>
            </a:pPr>
            <a:r>
              <a:rPr sz="3600" i="1">
                <a:solidFill>
                  <a:srgbClr val="000000"/>
                </a:solidFill>
              </a:rPr>
              <a:t>75% reduction in cervical pre-cancer BEFORE AGE 14</a:t>
            </a:r>
          </a:p>
          <a:p>
            <a:pPr lvl="1" eaLnBrk="1" hangingPunct="1">
              <a:defRPr/>
            </a:pPr>
            <a:r>
              <a:rPr i="1">
                <a:solidFill>
                  <a:srgbClr val="000000"/>
                </a:solidFill>
              </a:rPr>
              <a:t>35% reduction after age 14</a:t>
            </a:r>
          </a:p>
          <a:p>
            <a:pPr eaLnBrk="1" hangingPunct="1">
              <a:defRPr/>
            </a:pPr>
            <a:r>
              <a:rPr sz="4000" i="1">
                <a:solidFill>
                  <a:srgbClr val="000000"/>
                </a:solidFill>
              </a:rPr>
              <a:t>85% reduction in genital warts</a:t>
            </a:r>
          </a:p>
          <a:p>
            <a:pPr eaLnBrk="1" hangingPunct="1">
              <a:defRPr/>
            </a:pPr>
            <a:r>
              <a:rPr sz="4000" i="1">
                <a:solidFill>
                  <a:srgbClr val="000000"/>
                </a:solidFill>
              </a:rPr>
              <a:t>100 million doses have been given worldwide with no evidence of serious side effects</a:t>
            </a:r>
          </a:p>
          <a:p>
            <a:pPr eaLnBrk="1" hangingPunct="1">
              <a:defRPr/>
            </a:pPr>
            <a:endParaRPr sz="3800">
              <a:solidFill>
                <a:srgbClr val="000000"/>
              </a:solidFill>
            </a:endParaRPr>
          </a:p>
          <a:p>
            <a:pPr eaLnBrk="1" hangingPunct="1">
              <a:defRPr/>
            </a:pPr>
            <a:endParaRPr sz="3600" i="1"/>
          </a:p>
        </p:txBody>
      </p:sp>
      <p:sp>
        <p:nvSpPr>
          <p:cNvPr id="107523" name="Title 4"/>
          <p:cNvSpPr txBox="1">
            <a:spLocks/>
          </p:cNvSpPr>
          <p:nvPr/>
        </p:nvSpPr>
        <p:spPr bwMode="auto">
          <a:xfrm>
            <a:off x="304800" y="5181600"/>
            <a:ext cx="7772400" cy="996950"/>
          </a:xfrm>
          <a:prstGeom prst="rect">
            <a:avLst/>
          </a:prstGeom>
          <a:noFill/>
          <a:ln w="9525">
            <a:noFill/>
            <a:miter lim="800000"/>
            <a:headEnd/>
            <a:tailEnd/>
          </a:ln>
        </p:spPr>
        <p:txBody>
          <a:bodyPr anchor="ctr"/>
          <a:lstStyle/>
          <a:p>
            <a:pPr algn="ctr"/>
            <a:r>
              <a:rPr lang="en-US" sz="4000" b="1">
                <a:solidFill>
                  <a:srgbClr val="C7380B"/>
                </a:solidFill>
                <a:latin typeface="Calibri" pitchFamily="34" charset="0"/>
              </a:rPr>
              <a:t>A strong recommendation is critical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animEffect transition="in" filter="dissolve">
                                      <p:cBhvr>
                                        <p:cTn id="7" dur="500"/>
                                        <p:tgtEl>
                                          <p:spTgt spid="23555">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555">
                                            <p:txEl>
                                              <p:pRg st="3" end="3"/>
                                            </p:txEl>
                                          </p:spTgt>
                                        </p:tgtEl>
                                        <p:attrNameLst>
                                          <p:attrName>style.visibility</p:attrName>
                                        </p:attrNameLst>
                                      </p:cBhvr>
                                      <p:to>
                                        <p:strVal val="visible"/>
                                      </p:to>
                                    </p:set>
                                    <p:animEffect transition="in" filter="dissolve">
                                      <p:cBhvr>
                                        <p:cTn id="10" dur="500"/>
                                        <p:tgtEl>
                                          <p:spTgt spid="2355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animEffect transition="in" filter="dissolve">
                                      <p:cBhvr>
                                        <p:cTn id="15" dur="500"/>
                                        <p:tgtEl>
                                          <p:spTgt spid="2355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555">
                                            <p:txEl>
                                              <p:pRg st="5" end="5"/>
                                            </p:txEl>
                                          </p:spTgt>
                                        </p:tgtEl>
                                        <p:attrNameLst>
                                          <p:attrName>style.visibility</p:attrName>
                                        </p:attrNameLst>
                                      </p:cBhvr>
                                      <p:to>
                                        <p:strVal val="visible"/>
                                      </p:to>
                                    </p:set>
                                    <p:animEffect transition="in" filter="dissolve">
                                      <p:cBhvr>
                                        <p:cTn id="20"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r>
              <a:rPr lang="en-US" smtClean="0">
                <a:latin typeface="Arial" charset="0"/>
              </a:rPr>
              <a:t>Conclusions</a:t>
            </a:r>
          </a:p>
        </p:txBody>
      </p:sp>
      <p:pic>
        <p:nvPicPr>
          <p:cNvPr id="109570" name="Picture 4" descr="Image scanned 2_6_2006 at 8_31 PM"/>
          <p:cNvPicPr>
            <a:picLocks noChangeAspect="1" noChangeArrowheads="1"/>
          </p:cNvPicPr>
          <p:nvPr/>
        </p:nvPicPr>
        <p:blipFill>
          <a:blip r:embed="rId2"/>
          <a:srcRect/>
          <a:stretch>
            <a:fillRect/>
          </a:stretch>
        </p:blipFill>
        <p:spPr bwMode="auto">
          <a:xfrm>
            <a:off x="5562600" y="2057400"/>
            <a:ext cx="3451225" cy="4114800"/>
          </a:xfrm>
          <a:prstGeom prst="rect">
            <a:avLst/>
          </a:prstGeom>
          <a:noFill/>
          <a:ln w="9525">
            <a:noFill/>
            <a:miter lim="800000"/>
            <a:headEnd/>
            <a:tailEnd/>
          </a:ln>
        </p:spPr>
      </p:pic>
      <p:sp>
        <p:nvSpPr>
          <p:cNvPr id="73730" name="Rectangle 3"/>
          <p:cNvSpPr>
            <a:spLocks noGrp="1" noChangeArrowheads="1"/>
          </p:cNvSpPr>
          <p:nvPr>
            <p:ph type="body" idx="1"/>
          </p:nvPr>
        </p:nvSpPr>
        <p:spPr>
          <a:xfrm>
            <a:off x="228600" y="1219200"/>
            <a:ext cx="6019800" cy="4906963"/>
          </a:xfrm>
        </p:spPr>
        <p:txBody>
          <a:bodyPr rtlCol="0">
            <a:normAutofit/>
          </a:bodyPr>
          <a:lstStyle/>
          <a:p>
            <a:pPr marL="0" indent="0" eaLnBrk="1" fontAlgn="auto" hangingPunct="1">
              <a:spcAft>
                <a:spcPts val="0"/>
              </a:spcAft>
              <a:buFont typeface="Wingdings 3" pitchFamily="18" charset="2"/>
              <a:buNone/>
              <a:defRPr/>
            </a:pPr>
            <a:r>
              <a:rPr lang="en-US" sz="3700" dirty="0" smtClean="0">
                <a:solidFill>
                  <a:srgbClr val="000000"/>
                </a:solidFill>
              </a:rPr>
              <a:t>Vaccinating all your patients with HPV</a:t>
            </a:r>
            <a:r>
              <a:rPr lang="en-US" sz="3700" dirty="0">
                <a:solidFill>
                  <a:srgbClr val="000000"/>
                </a:solidFill>
              </a:rPr>
              <a:t> </a:t>
            </a:r>
            <a:r>
              <a:rPr lang="en-US" sz="3700" dirty="0" smtClean="0">
                <a:solidFill>
                  <a:srgbClr val="000000"/>
                </a:solidFill>
              </a:rPr>
              <a:t>vaccines will save lives and improve health</a:t>
            </a:r>
          </a:p>
          <a:p>
            <a:pPr eaLnBrk="1" fontAlgn="auto" hangingPunct="1">
              <a:spcAft>
                <a:spcPts val="0"/>
              </a:spcAft>
              <a:buFont typeface="Wingdings 3" pitchFamily="18" charset="2"/>
              <a:buNone/>
              <a:defRPr/>
            </a:pPr>
            <a:endParaRPr lang="en-US" sz="3700" dirty="0" smtClean="0">
              <a:solidFill>
                <a:srgbClr val="000000"/>
              </a:solidFill>
              <a:latin typeface="Arial" charset="0"/>
            </a:endParaRPr>
          </a:p>
          <a:p>
            <a:pPr eaLnBrk="1" fontAlgn="auto" hangingPunct="1">
              <a:spcAft>
                <a:spcPts val="0"/>
              </a:spcAft>
              <a:buFont typeface="Wingdings 3" pitchFamily="18" charset="2"/>
              <a:buNone/>
              <a:defRPr/>
            </a:pPr>
            <a:r>
              <a:rPr lang="en-US" sz="3700" dirty="0">
                <a:solidFill>
                  <a:srgbClr val="000000"/>
                </a:solidFill>
              </a:rPr>
              <a:t>For more information, </a:t>
            </a:r>
            <a:br>
              <a:rPr lang="en-US" sz="3700" dirty="0">
                <a:solidFill>
                  <a:srgbClr val="000000"/>
                </a:solidFill>
              </a:rPr>
            </a:br>
            <a:r>
              <a:rPr lang="en-US" sz="3700" dirty="0">
                <a:solidFill>
                  <a:srgbClr val="000000"/>
                </a:solidFill>
              </a:rPr>
              <a:t>including free resources for providers and </a:t>
            </a:r>
            <a:r>
              <a:rPr lang="en-US" sz="3700" dirty="0" smtClean="0">
                <a:solidFill>
                  <a:srgbClr val="000000"/>
                </a:solidFill>
              </a:rPr>
              <a:t>patients: </a:t>
            </a:r>
            <a:r>
              <a:rPr lang="en-US" sz="3700" dirty="0">
                <a:solidFill>
                  <a:srgbClr val="000000"/>
                </a:solidFill>
              </a:rPr>
              <a:t/>
            </a:r>
            <a:br>
              <a:rPr lang="en-US" sz="3700" dirty="0">
                <a:solidFill>
                  <a:srgbClr val="000000"/>
                </a:solidFill>
              </a:rPr>
            </a:br>
            <a:r>
              <a:rPr lang="en-US" sz="3700" dirty="0">
                <a:solidFill>
                  <a:srgbClr val="000000"/>
                </a:solidFill>
                <a:hlinkClick r:id="rId3"/>
              </a:rPr>
              <a:t>cdc.gov/vaccines/teens</a:t>
            </a:r>
            <a:endParaRPr lang="en-US" sz="3700" dirty="0">
              <a:solidFill>
                <a:srgbClr val="000000"/>
              </a:solidFill>
            </a:endParaRPr>
          </a:p>
          <a:p>
            <a:pPr eaLnBrk="1" fontAlgn="auto" hangingPunct="1">
              <a:spcAft>
                <a:spcPts val="0"/>
              </a:spcAft>
              <a:buFont typeface="Wingdings 3" pitchFamily="18" charset="2"/>
              <a:buNone/>
              <a:defRPr/>
            </a:pPr>
            <a:endParaRPr lang="en-US" sz="3700" dirty="0" smtClean="0">
              <a:solidFill>
                <a:srgbClr val="000000"/>
              </a:solidFill>
              <a:latin typeface="Arial" charset="0"/>
            </a:endParaRPr>
          </a:p>
          <a:p>
            <a:pPr eaLnBrk="1" fontAlgn="auto" hangingPunct="1">
              <a:spcAft>
                <a:spcPts val="0"/>
              </a:spcAft>
              <a:buFontTx/>
              <a:buNone/>
              <a:defRPr/>
            </a:pPr>
            <a:endParaRPr lang="en-US"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What is the morbidity from HPV?</a:t>
            </a:r>
          </a:p>
        </p:txBody>
      </p:sp>
      <p:sp>
        <p:nvSpPr>
          <p:cNvPr id="23554" name="Content Placeholder 2"/>
          <p:cNvSpPr>
            <a:spLocks noGrp="1"/>
          </p:cNvSpPr>
          <p:nvPr>
            <p:ph idx="1"/>
          </p:nvPr>
        </p:nvSpPr>
        <p:spPr/>
        <p:txBody>
          <a:bodyPr/>
          <a:lstStyle/>
          <a:p>
            <a:pPr eaLnBrk="1" hangingPunct="1"/>
            <a:r>
              <a:rPr lang="en-US" smtClean="0"/>
              <a:t>3 million Americans seek medical care for HPV each year</a:t>
            </a:r>
          </a:p>
          <a:p>
            <a:pPr eaLnBrk="1" hangingPunct="1"/>
            <a:r>
              <a:rPr lang="en-US" smtClean="0"/>
              <a:t>33,000 develop HPV-related cancers </a:t>
            </a:r>
          </a:p>
          <a:p>
            <a:pPr eaLnBrk="1" hangingPunct="1"/>
            <a:r>
              <a:rPr lang="en-US" smtClean="0"/>
              <a:t>HPV currently causes more illness and death than all other vaccine-preventable diseases combined (except influenza)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Why do we vaccinate?</a:t>
            </a:r>
          </a:p>
        </p:txBody>
      </p:sp>
      <p:sp>
        <p:nvSpPr>
          <p:cNvPr id="24578" name="Content Placeholder 2"/>
          <p:cNvSpPr>
            <a:spLocks noGrp="1"/>
          </p:cNvSpPr>
          <p:nvPr>
            <p:ph idx="1"/>
          </p:nvPr>
        </p:nvSpPr>
        <p:spPr/>
        <p:txBody>
          <a:bodyPr/>
          <a:lstStyle/>
          <a:p>
            <a:pPr eaLnBrk="1" hangingPunct="1"/>
            <a:r>
              <a:rPr lang="en-US" smtClean="0"/>
              <a:t>To prevent HPV-associated cancer</a:t>
            </a:r>
          </a:p>
          <a:p>
            <a:pPr eaLnBrk="1" hangingPunct="1"/>
            <a:endParaRPr lang="en-US" smtClean="0"/>
          </a:p>
          <a:p>
            <a:pPr eaLnBrk="1" hangingPunct="1"/>
            <a:r>
              <a:rPr lang="en-US" smtClean="0"/>
              <a:t>Current screening is NOT enough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609600" y="214313"/>
            <a:ext cx="8534400" cy="1462087"/>
          </a:xfrm>
        </p:spPr>
        <p:txBody>
          <a:bodyPr/>
          <a:lstStyle/>
          <a:p>
            <a:pPr eaLnBrk="1" hangingPunct="1"/>
            <a:r>
              <a:rPr lang="en-US" smtClean="0"/>
              <a:t>Pap history in women diagnosed with cervical cancer</a:t>
            </a:r>
          </a:p>
        </p:txBody>
      </p:sp>
      <p:sp>
        <p:nvSpPr>
          <p:cNvPr id="25602" name="Text Box 4"/>
          <p:cNvSpPr txBox="1">
            <a:spLocks noChangeArrowheads="1"/>
          </p:cNvSpPr>
          <p:nvPr/>
        </p:nvSpPr>
        <p:spPr bwMode="auto">
          <a:xfrm>
            <a:off x="1219200" y="6248400"/>
            <a:ext cx="4033838" cy="646113"/>
          </a:xfrm>
          <a:prstGeom prst="rect">
            <a:avLst/>
          </a:prstGeom>
          <a:noFill/>
          <a:ln w="12700">
            <a:noFill/>
            <a:miter lim="800000"/>
            <a:headEnd type="none" w="sm" len="sm"/>
            <a:tailEnd type="none" w="sm" len="sm"/>
          </a:ln>
        </p:spPr>
        <p:txBody>
          <a:bodyPr wrap="none">
            <a:spAutoFit/>
          </a:bodyPr>
          <a:lstStyle/>
          <a:p>
            <a:r>
              <a:rPr lang="en-US" b="1">
                <a:ea typeface="MS PGothic" pitchFamily="34" charset="-128"/>
              </a:rPr>
              <a:t>Sung et al, Cancer 2000; 88: 2283-9</a:t>
            </a:r>
          </a:p>
          <a:p>
            <a:endParaRPr lang="en-US" b="1">
              <a:solidFill>
                <a:srgbClr val="FFFF00"/>
              </a:solidFill>
              <a:ea typeface="MS PGothic" pitchFamily="34" charset="-128"/>
            </a:endParaRPr>
          </a:p>
        </p:txBody>
      </p:sp>
      <p:graphicFrame>
        <p:nvGraphicFramePr>
          <p:cNvPr id="5" name="Table 4"/>
          <p:cNvGraphicFramePr>
            <a:graphicFrameLocks noGrp="1"/>
          </p:cNvGraphicFramePr>
          <p:nvPr/>
        </p:nvGraphicFramePr>
        <p:xfrm>
          <a:off x="1219200" y="1905000"/>
          <a:ext cx="7010400" cy="4114800"/>
        </p:xfrm>
        <a:graphic>
          <a:graphicData uri="http://schemas.openxmlformats.org/drawingml/2006/table">
            <a:tbl>
              <a:tblPr/>
              <a:tblGrid>
                <a:gridCol w="3505200"/>
                <a:gridCol w="3505200"/>
              </a:tblGrid>
              <a:tr h="15986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FFFFFF"/>
                          </a:solidFill>
                          <a:effectLst/>
                          <a:latin typeface="Arial" pitchFamily="34" charset="0"/>
                        </a:rPr>
                        <a:t>Pap smear within 3 years of cancer diagnosis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FFFFFF"/>
                          </a:solidFill>
                          <a:effectLst/>
                          <a:latin typeface="Arial" pitchFamily="34" charset="0"/>
                        </a:rPr>
                        <a:t>% women diagnosed with cervical cancer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FF"/>
                    </a:solidFill>
                  </a:tcPr>
                </a:tc>
              </a:tr>
              <a:tr h="627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Arial" pitchFamily="34"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000000"/>
                          </a:solidFill>
                          <a:effectLst/>
                          <a:latin typeface="Arial" pitchFamily="34" charset="0"/>
                        </a:rPr>
                        <a:t>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630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Arial" pitchFamily="34" charset="0"/>
                        </a:rPr>
                        <a:t>Normal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000000"/>
                          </a:solidFill>
                          <a:effectLst/>
                          <a:latin typeface="Arial" pitchFamily="34" charset="0"/>
                        </a:rPr>
                        <a:t>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628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Arial" pitchFamily="34" charset="0"/>
                        </a:rPr>
                        <a:t>Abnormal with f/u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000000"/>
                          </a:solidFill>
                          <a:effectLst/>
                          <a:latin typeface="Arial"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6302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Arial" pitchFamily="34" charset="0"/>
                        </a:rPr>
                        <a:t>Abnormal, no f/u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000000"/>
                          </a:solidFill>
                          <a:effectLst/>
                          <a:latin typeface="Arial"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bl>
          </a:graphicData>
        </a:graphic>
      </p:graphicFrame>
      <p:sp>
        <p:nvSpPr>
          <p:cNvPr id="25623" name="Rectangle 5"/>
          <p:cNvSpPr>
            <a:spLocks noChangeArrowheads="1"/>
          </p:cNvSpPr>
          <p:nvPr/>
        </p:nvSpPr>
        <p:spPr bwMode="auto">
          <a:xfrm>
            <a:off x="1219200" y="1905000"/>
            <a:ext cx="7010400" cy="4191000"/>
          </a:xfrm>
          <a:prstGeom prst="rect">
            <a:avLst/>
          </a:prstGeom>
          <a:noFill/>
          <a:ln w="38100" algn="ctr">
            <a:solidFill>
              <a:schemeClr val="tx1"/>
            </a:solidFill>
            <a:round/>
            <a:headEnd/>
            <a:tailEnd/>
          </a:ln>
        </p:spPr>
        <p:txBody>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58" name="Object 866"/>
          <p:cNvGraphicFramePr>
            <a:graphicFrameLocks/>
          </p:cNvGraphicFramePr>
          <p:nvPr/>
        </p:nvGraphicFramePr>
        <p:xfrm>
          <a:off x="0" y="1143000"/>
          <a:ext cx="4953000" cy="5867400"/>
        </p:xfrm>
        <a:graphic>
          <a:graphicData uri="http://schemas.openxmlformats.org/presentationml/2006/ole">
            <p:oleObj spid="_x0000_s9058" name="Chart" r:id="rId4" imgW="3062520" imgH="3821400" progId="Excel.Sheet.8">
              <p:embed/>
            </p:oleObj>
          </a:graphicData>
        </a:graphic>
      </p:graphicFrame>
      <p:graphicFrame>
        <p:nvGraphicFramePr>
          <p:cNvPr id="9059" name="Object 867"/>
          <p:cNvGraphicFramePr>
            <a:graphicFrameLocks/>
          </p:cNvGraphicFramePr>
          <p:nvPr/>
        </p:nvGraphicFramePr>
        <p:xfrm>
          <a:off x="4265613" y="1143000"/>
          <a:ext cx="5186362" cy="5715000"/>
        </p:xfrm>
        <a:graphic>
          <a:graphicData uri="http://schemas.openxmlformats.org/presentationml/2006/ole">
            <p:oleObj spid="_x0000_s9059" name="Chart" r:id="rId5" imgW="3135960" imgH="3821400" progId="Excel.Sheet.8">
              <p:embed/>
            </p:oleObj>
          </a:graphicData>
        </a:graphic>
      </p:graphicFrame>
      <p:sp>
        <p:nvSpPr>
          <p:cNvPr id="9060" name="TextBox 1"/>
          <p:cNvSpPr txBox="1">
            <a:spLocks noChangeArrowheads="1"/>
          </p:cNvSpPr>
          <p:nvPr/>
        </p:nvSpPr>
        <p:spPr bwMode="auto">
          <a:xfrm>
            <a:off x="5715000" y="4572000"/>
            <a:ext cx="2438400" cy="762000"/>
          </a:xfrm>
          <a:prstGeom prst="rect">
            <a:avLst/>
          </a:prstGeom>
          <a:noFill/>
          <a:ln w="9525">
            <a:noFill/>
            <a:miter lim="800000"/>
            <a:headEnd/>
            <a:tailEnd/>
          </a:ln>
        </p:spPr>
        <p:txBody>
          <a:bodyPr wrap="none"/>
          <a:lstStyle/>
          <a:p>
            <a:r>
              <a:rPr lang="en-US" sz="2500">
                <a:solidFill>
                  <a:srgbClr val="000000"/>
                </a:solidFill>
                <a:latin typeface="Calibri" pitchFamily="34" charset="0"/>
              </a:rPr>
              <a:t>Oropharynx</a:t>
            </a:r>
          </a:p>
        </p:txBody>
      </p:sp>
      <p:sp>
        <p:nvSpPr>
          <p:cNvPr id="9061" name="Title 1"/>
          <p:cNvSpPr>
            <a:spLocks noGrp="1"/>
          </p:cNvSpPr>
          <p:nvPr>
            <p:ph type="title"/>
          </p:nvPr>
        </p:nvSpPr>
        <p:spPr>
          <a:xfrm>
            <a:off x="152400" y="304800"/>
            <a:ext cx="8839200" cy="1143000"/>
          </a:xfrm>
        </p:spPr>
        <p:txBody>
          <a:bodyPr/>
          <a:lstStyle/>
          <a:p>
            <a:pPr eaLnBrk="1" hangingPunct="1"/>
            <a:r>
              <a:rPr lang="en-US" sz="3400" smtClean="0"/>
              <a:t>Average Number of New HPV-Associated Cancers by Sex, in the United States, 2005-2009</a:t>
            </a:r>
          </a:p>
        </p:txBody>
      </p:sp>
      <p:sp>
        <p:nvSpPr>
          <p:cNvPr id="2" name="TextBox 1"/>
          <p:cNvSpPr txBox="1"/>
          <p:nvPr/>
        </p:nvSpPr>
        <p:spPr>
          <a:xfrm>
            <a:off x="152400" y="6477000"/>
            <a:ext cx="3352800" cy="261938"/>
          </a:xfrm>
          <a:prstGeom prst="rect">
            <a:avLst/>
          </a:prstGeom>
          <a:noFill/>
        </p:spPr>
        <p:txBody>
          <a:bodyPr>
            <a:spAutoFit/>
          </a:bodyPr>
          <a:lstStyle/>
          <a:p>
            <a:pPr fontAlgn="auto">
              <a:spcBef>
                <a:spcPts val="0"/>
              </a:spcBef>
              <a:spcAft>
                <a:spcPts val="0"/>
              </a:spcAft>
              <a:defRPr/>
            </a:pPr>
            <a:r>
              <a:rPr lang="en-GB" sz="1100" dirty="0">
                <a:solidFill>
                  <a:schemeClr val="accent1">
                    <a:lumMod val="50000"/>
                  </a:schemeClr>
                </a:solidFill>
                <a:latin typeface="+mn-lt"/>
                <a:cs typeface="+mn-cs"/>
              </a:rPr>
              <a:t>Jemal A et al. J Natl Cancer Inst 2013;105:175-201</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6579</TotalTime>
  <Words>4768</Words>
  <Application>Microsoft Macintosh PowerPoint</Application>
  <PresentationFormat>On-screen Show (4:3)</PresentationFormat>
  <Paragraphs>471</Paragraphs>
  <Slides>54</Slides>
  <Notes>33</Notes>
  <HiddenSlides>0</HiddenSlides>
  <MMClips>0</MMClips>
  <ScaleCrop>false</ScaleCrop>
  <HeadingPairs>
    <vt:vector size="8" baseType="variant">
      <vt:variant>
        <vt:lpstr>Fonts Used</vt:lpstr>
      </vt:variant>
      <vt:variant>
        <vt:i4>15</vt:i4>
      </vt:variant>
      <vt:variant>
        <vt:lpstr>Design Template</vt:lpstr>
      </vt:variant>
      <vt:variant>
        <vt:i4>7</vt:i4>
      </vt:variant>
      <vt:variant>
        <vt:lpstr>Embedded OLE Servers</vt:lpstr>
      </vt:variant>
      <vt:variant>
        <vt:i4>3</vt:i4>
      </vt:variant>
      <vt:variant>
        <vt:lpstr>Slide Titles</vt:lpstr>
      </vt:variant>
      <vt:variant>
        <vt:i4>54</vt:i4>
      </vt:variant>
    </vt:vector>
  </HeadingPairs>
  <TitlesOfParts>
    <vt:vector size="79" baseType="lpstr">
      <vt:lpstr>Arial</vt:lpstr>
      <vt:lpstr>Calibri</vt:lpstr>
      <vt:lpstr>Wingdings 3</vt:lpstr>
      <vt:lpstr>Myriad Pro</vt:lpstr>
      <vt:lpstr>Verdana</vt:lpstr>
      <vt:lpstr>MS PGothic</vt:lpstr>
      <vt:lpstr>Wingdings</vt:lpstr>
      <vt:lpstr>Tahoma</vt:lpstr>
      <vt:lpstr>Corbel</vt:lpstr>
      <vt:lpstr>Symbol</vt:lpstr>
      <vt:lpstr>MS Mincho</vt:lpstr>
      <vt:lpstr>Times New Roman</vt:lpstr>
      <vt:lpstr>MS ??</vt:lpstr>
      <vt:lpstr>Arial Narrow</vt:lpstr>
      <vt:lpstr>msgothic</vt:lpstr>
      <vt:lpstr>Office Theme</vt:lpstr>
      <vt:lpstr>Office Theme</vt:lpstr>
      <vt:lpstr>Office Theme</vt:lpstr>
      <vt:lpstr>Office Theme</vt:lpstr>
      <vt:lpstr>Office Theme</vt:lpstr>
      <vt:lpstr>Office Theme</vt:lpstr>
      <vt:lpstr>Office Theme</vt:lpstr>
      <vt:lpstr>Chart</vt:lpstr>
      <vt:lpstr>Worksheet</vt:lpstr>
      <vt:lpstr>Microsoft Excel Chart</vt:lpstr>
      <vt:lpstr>Everything you and your patients should know about HPV vaccination  </vt:lpstr>
      <vt:lpstr> Presenter Disclosure Information Rebecca B. Perkins MD MSc </vt:lpstr>
      <vt:lpstr>Questions for you (1)</vt:lpstr>
      <vt:lpstr>Questions for you (2)</vt:lpstr>
      <vt:lpstr>Objectives</vt:lpstr>
      <vt:lpstr>What is the morbidity from HPV?</vt:lpstr>
      <vt:lpstr>Why do we vaccinate?</vt:lpstr>
      <vt:lpstr>Pap history in women diagnosed with cervical cancer</vt:lpstr>
      <vt:lpstr>Average Number of New HPV-Associated Cancers by Sex, in the United States, 2005-2009</vt:lpstr>
      <vt:lpstr>Slide 10</vt:lpstr>
      <vt:lpstr>HPV-Associated Oropharyngeal Cancers</vt:lpstr>
      <vt:lpstr>Slide 12</vt:lpstr>
      <vt:lpstr>Without vaccination, annual burden of genital HPV in U.S. females: 3 million cases, $7 billion </vt:lpstr>
      <vt:lpstr>HPV infection causes preterm delivery</vt:lpstr>
      <vt:lpstr>HPV VACCINE</vt:lpstr>
      <vt:lpstr>HPV Prophylactic Vaccines</vt:lpstr>
      <vt:lpstr>ACIP HPV Vaccine Recommendations</vt:lpstr>
      <vt:lpstr>IS IT SAFE? DOES IT WORK? WILL IT CHANGE MY CHILD’S BEHAVIOR? </vt:lpstr>
      <vt:lpstr>HPV Vaccine Safety</vt:lpstr>
      <vt:lpstr>HPV vaccine long-term safety data</vt:lpstr>
      <vt:lpstr>Serious and nonserious reports of adverse events after administration of HPV4 vaccine in females, by year — Vaccine Adverse Event Reporting System, United States, June 2006–March 2013</vt:lpstr>
      <vt:lpstr>HPV Vaccine Impact: US</vt:lpstr>
      <vt:lpstr>Slide 23</vt:lpstr>
      <vt:lpstr>Slide 24</vt:lpstr>
      <vt:lpstr>Extrapolating the prior pyramid with projections of vaccine efficacy based on Australian data</vt:lpstr>
      <vt:lpstr>Slide 26</vt:lpstr>
      <vt:lpstr>HPV Transmission</vt:lpstr>
      <vt:lpstr>HPV is found in virgins</vt:lpstr>
      <vt:lpstr>Rapid acquisition of HPV in following sexual debut </vt:lpstr>
      <vt:lpstr>HPV may never go away</vt:lpstr>
      <vt:lpstr>Slide 31</vt:lpstr>
      <vt:lpstr>WHY AREN’T WE VACCINATING MORE?</vt:lpstr>
      <vt:lpstr>Questions for you (3)</vt:lpstr>
      <vt:lpstr>Questions for you (4)</vt:lpstr>
      <vt:lpstr>US behind other nations in uptake                                         of 3 doses HPV vaccine</vt:lpstr>
      <vt:lpstr>National Estimated Vaccination Coverage Levels among Adolescents 13-17 Years,  National Immunization Survey-Teen, 2006-2013</vt:lpstr>
      <vt:lpstr>Actual and Achievable Vaccination Coverage if Missed Opportunities  Were Eliminated: Adolescents 13-17 Years, NIS-Teen 2013</vt:lpstr>
      <vt:lpstr>Strength of HPV Vaccine Recommendation  for Female Patients, Pediatricians and  Family Physicians (N=609)</vt:lpstr>
      <vt:lpstr>Delay more common than refusal</vt:lpstr>
      <vt:lpstr>Uptake of 3 doses HPV vaccine by age</vt:lpstr>
      <vt:lpstr>Prevalence of sexual activity by age</vt:lpstr>
      <vt:lpstr>The younger the better, but better late than never</vt:lpstr>
      <vt:lpstr>HPV vaccine effectiveness for cervical abnormalities in Australia</vt:lpstr>
      <vt:lpstr>HPV vaccination for ages 18-26</vt:lpstr>
      <vt:lpstr>Top 5 reasons for not vaccinating boys and girls, NIS-Teen 2013</vt:lpstr>
      <vt:lpstr>Framing makes a difference</vt:lpstr>
      <vt:lpstr>Each adolescent visit may be your last chance to vaccinate!</vt:lpstr>
      <vt:lpstr>Addressing all concerns in 45 seconds</vt:lpstr>
      <vt:lpstr>Parents weigh risks and benefits</vt:lpstr>
      <vt:lpstr>Providers overestimate parent’s concerns</vt:lpstr>
      <vt:lpstr>Discuss HPV vaccination when you screen moms for cervical cancer</vt:lpstr>
      <vt:lpstr>HPV is common and dangerous</vt:lpstr>
      <vt:lpstr>HPV vaccination IS high quality care</vt:lpstr>
      <vt:lpstr>Conclusions</vt:lpstr>
    </vt:vector>
  </TitlesOfParts>
  <Company>Centers for Disease Control and Prevention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KathyM</cp:lastModifiedBy>
  <cp:revision>417</cp:revision>
  <cp:lastPrinted>2014-08-12T18:16:51Z</cp:lastPrinted>
  <dcterms:created xsi:type="dcterms:W3CDTF">2013-03-11T19:51:24Z</dcterms:created>
  <dcterms:modified xsi:type="dcterms:W3CDTF">2014-08-28T16:51:04Z</dcterms:modified>
</cp:coreProperties>
</file>